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media/image3.png" ContentType="image/png"/>
  <Override PartName="/ppt/media/image1.jpeg" ContentType="image/jpe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Lst>
  <p:sldSz cx="10080625" cy="7559675"/>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6"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5"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56"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57"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59"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60"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1"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65"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7" name="PlaceHolder 2"/>
          <p:cNvSpPr>
            <a:spLocks noGrp="1"/>
          </p:cNvSpPr>
          <p:nvPr>
            <p:ph type="body"/>
          </p:nvPr>
        </p:nvSpPr>
        <p:spPr>
          <a:xfrm>
            <a:off x="504000" y="1768680"/>
            <a:ext cx="9072000" cy="2090880"/>
          </a:xfrm>
          <a:prstGeom prst="rect">
            <a:avLst/>
          </a:prstGeom>
        </p:spPr>
        <p:txBody>
          <a:bodyPr lIns="0" rIns="0" tIns="0" bIns="0">
            <a:normAutofit/>
          </a:bodyPr>
          <a:p>
            <a:endParaRPr b="0" lang="en-US" sz="3200" spc="-1" strike="noStrike">
              <a:latin typeface="Arial"/>
            </a:endParaRPr>
          </a:p>
        </p:txBody>
      </p:sp>
      <p:sp>
        <p:nvSpPr>
          <p:cNvPr id="68" name="PlaceHolder 3"/>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75" name="PlaceHolder 2"/>
          <p:cNvSpPr>
            <a:spLocks noGrp="1"/>
          </p:cNvSpPr>
          <p:nvPr>
            <p:ph type="body"/>
          </p:nvPr>
        </p:nvSpPr>
        <p:spPr>
          <a:xfrm>
            <a:off x="504000" y="1768680"/>
            <a:ext cx="2921040" cy="2090880"/>
          </a:xfrm>
          <a:prstGeom prst="rect">
            <a:avLst/>
          </a:prstGeom>
        </p:spPr>
        <p:txBody>
          <a:bodyPr lIns="0" rIns="0" tIns="0" bIns="0">
            <a:normAutofit/>
          </a:bodyPr>
          <a:p>
            <a:endParaRPr b="0" lang="en-US" sz="3200" spc="-1" strike="noStrike">
              <a:latin typeface="Arial"/>
            </a:endParaRPr>
          </a:p>
        </p:txBody>
      </p:sp>
      <p:sp>
        <p:nvSpPr>
          <p:cNvPr id="76" name="PlaceHolder 3"/>
          <p:cNvSpPr>
            <a:spLocks noGrp="1"/>
          </p:cNvSpPr>
          <p:nvPr>
            <p:ph type="body"/>
          </p:nvPr>
        </p:nvSpPr>
        <p:spPr>
          <a:xfrm>
            <a:off x="3571560" y="1768680"/>
            <a:ext cx="2921040" cy="2090880"/>
          </a:xfrm>
          <a:prstGeom prst="rect">
            <a:avLst/>
          </a:prstGeom>
        </p:spPr>
        <p:txBody>
          <a:bodyPr lIns="0" rIns="0" tIns="0" bIns="0">
            <a:normAutofit/>
          </a:bodyPr>
          <a:p>
            <a:endParaRPr b="0" lang="en-US" sz="3200" spc="-1" strike="noStrike">
              <a:latin typeface="Arial"/>
            </a:endParaRPr>
          </a:p>
        </p:txBody>
      </p:sp>
      <p:sp>
        <p:nvSpPr>
          <p:cNvPr id="77" name="PlaceHolder 4"/>
          <p:cNvSpPr>
            <a:spLocks noGrp="1"/>
          </p:cNvSpPr>
          <p:nvPr>
            <p:ph type="body"/>
          </p:nvPr>
        </p:nvSpPr>
        <p:spPr>
          <a:xfrm>
            <a:off x="6639120" y="1768680"/>
            <a:ext cx="2921040" cy="2090880"/>
          </a:xfrm>
          <a:prstGeom prst="rect">
            <a:avLst/>
          </a:prstGeom>
        </p:spPr>
        <p:txBody>
          <a:bodyPr lIns="0" rIns="0" tIns="0" bIns="0">
            <a:normAutofit/>
          </a:bodyPr>
          <a:p>
            <a:endParaRPr b="0" lang="en-US" sz="3200" spc="-1" strike="noStrike">
              <a:latin typeface="Arial"/>
            </a:endParaRPr>
          </a:p>
        </p:txBody>
      </p:sp>
      <p:sp>
        <p:nvSpPr>
          <p:cNvPr id="78" name="PlaceHolder 5"/>
          <p:cNvSpPr>
            <a:spLocks noGrp="1"/>
          </p:cNvSpPr>
          <p:nvPr>
            <p:ph type="body"/>
          </p:nvPr>
        </p:nvSpPr>
        <p:spPr>
          <a:xfrm>
            <a:off x="504000" y="4058640"/>
            <a:ext cx="2921040" cy="2090880"/>
          </a:xfrm>
          <a:prstGeom prst="rect">
            <a:avLst/>
          </a:prstGeom>
        </p:spPr>
        <p:txBody>
          <a:bodyPr lIns="0" rIns="0" tIns="0" bIns="0">
            <a:normAutofit/>
          </a:bodyPr>
          <a:p>
            <a:endParaRPr b="0" lang="en-US" sz="3200" spc="-1" strike="noStrike">
              <a:latin typeface="Arial"/>
            </a:endParaRPr>
          </a:p>
        </p:txBody>
      </p:sp>
      <p:sp>
        <p:nvSpPr>
          <p:cNvPr id="79" name="PlaceHolder 6"/>
          <p:cNvSpPr>
            <a:spLocks noGrp="1"/>
          </p:cNvSpPr>
          <p:nvPr>
            <p:ph type="body"/>
          </p:nvPr>
        </p:nvSpPr>
        <p:spPr>
          <a:xfrm>
            <a:off x="3571560" y="4058640"/>
            <a:ext cx="2921040" cy="2090880"/>
          </a:xfrm>
          <a:prstGeom prst="rect">
            <a:avLst/>
          </a:prstGeom>
        </p:spPr>
        <p:txBody>
          <a:bodyPr lIns="0" rIns="0" tIns="0" bIns="0">
            <a:normAutofit/>
          </a:bodyPr>
          <a:p>
            <a:endParaRPr b="0" lang="en-US" sz="3200" spc="-1" strike="noStrike">
              <a:latin typeface="Arial"/>
            </a:endParaRPr>
          </a:p>
        </p:txBody>
      </p:sp>
      <p:sp>
        <p:nvSpPr>
          <p:cNvPr id="80" name="PlaceHolder 7"/>
          <p:cNvSpPr>
            <a:spLocks noGrp="1"/>
          </p:cNvSpPr>
          <p:nvPr>
            <p:ph type="body"/>
          </p:nvPr>
        </p:nvSpPr>
        <p:spPr>
          <a:xfrm>
            <a:off x="6639120" y="4058640"/>
            <a:ext cx="292104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rIns="0" tIns="0" bIns="0">
            <a:normAutofit/>
          </a:bodyPr>
          <a:p>
            <a:endParaRPr b="0" lang="en-US" sz="3200" spc="-1" strike="noStrike">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rIns="0" tIns="0" bIns="0">
            <a:normAutofit/>
          </a:bodyPr>
          <a:p>
            <a:endParaRPr b="0" lang="en-US" sz="3200" spc="-1" strike="noStrike">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rIns="0" tIns="0" bIns="0" anchor="ctr"/>
          <a:p>
            <a:pPr algn="ctr"/>
            <a:endParaRPr b="0" lang="en-US" sz="4400" spc="-1" strike="noStrike">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rIns="0" tIns="0" bIns="0">
            <a:normAutofit/>
          </a:bodyPr>
          <a:p>
            <a:endParaRPr b="0" lang="en-US" sz="3200" spc="-1" strike="noStrike">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rIns="0" tIns="0" bIns="0">
            <a:normAutofit/>
          </a:bodyPr>
          <a:p>
            <a:endParaRPr b="0" lang="en-US" sz="3200" spc="-1" strike="noStrike">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CustomShape 1"/>
          <p:cNvSpPr/>
          <p:nvPr/>
        </p:nvSpPr>
        <p:spPr>
          <a:xfrm>
            <a:off x="0" y="3150000"/>
            <a:ext cx="9718200" cy="1258200"/>
          </a:xfrm>
          <a:prstGeom prst="rect">
            <a:avLst/>
          </a:prstGeom>
          <a:solidFill>
            <a:srgbClr val="e74c3c"/>
          </a:solidFill>
          <a:ln>
            <a:noFill/>
          </a:ln>
        </p:spPr>
        <p:style>
          <a:lnRef idx="0"/>
          <a:fillRef idx="0"/>
          <a:effectRef idx="0"/>
          <a:fontRef idx="minor"/>
        </p:style>
      </p:sp>
      <p:sp>
        <p:nvSpPr>
          <p:cNvPr id="1" name="PlaceHolder 2"/>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2" name="PlaceHolder 3"/>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CustomShape 1"/>
          <p:cNvSpPr/>
          <p:nvPr/>
        </p:nvSpPr>
        <p:spPr>
          <a:xfrm>
            <a:off x="0" y="180000"/>
            <a:ext cx="9718200" cy="1258200"/>
          </a:xfrm>
          <a:prstGeom prst="rect">
            <a:avLst/>
          </a:prstGeom>
          <a:solidFill>
            <a:srgbClr val="e74c3c"/>
          </a:solidFill>
          <a:ln w="72000">
            <a:noFill/>
          </a:ln>
        </p:spPr>
        <p:style>
          <a:lnRef idx="0"/>
          <a:fillRef idx="0"/>
          <a:effectRef idx="0"/>
          <a:fontRef idx="minor"/>
        </p:style>
      </p:sp>
      <p:sp>
        <p:nvSpPr>
          <p:cNvPr id="40" name="CustomShape 2"/>
          <p:cNvSpPr/>
          <p:nvPr/>
        </p:nvSpPr>
        <p:spPr>
          <a:xfrm>
            <a:off x="7560000" y="6840000"/>
            <a:ext cx="2518200" cy="538200"/>
          </a:xfrm>
          <a:prstGeom prst="rect">
            <a:avLst/>
          </a:prstGeom>
          <a:solidFill>
            <a:srgbClr val="e74c3c"/>
          </a:solidFill>
          <a:ln w="72000">
            <a:noFill/>
          </a:ln>
        </p:spPr>
        <p:style>
          <a:lnRef idx="0"/>
          <a:fillRef idx="0"/>
          <a:effectRef idx="0"/>
          <a:fontRef idx="minor"/>
        </p:style>
      </p:sp>
      <p:sp>
        <p:nvSpPr>
          <p:cNvPr id="41" name="CustomShape 3"/>
          <p:cNvSpPr/>
          <p:nvPr/>
        </p:nvSpPr>
        <p:spPr>
          <a:xfrm>
            <a:off x="900000" y="6840000"/>
            <a:ext cx="6478200" cy="538200"/>
          </a:xfrm>
          <a:prstGeom prst="rect">
            <a:avLst/>
          </a:prstGeom>
          <a:solidFill>
            <a:srgbClr val="bdc3c7"/>
          </a:solidFill>
          <a:ln w="72000">
            <a:noFill/>
          </a:ln>
        </p:spPr>
        <p:style>
          <a:lnRef idx="0"/>
          <a:fillRef idx="0"/>
          <a:effectRef idx="0"/>
          <a:fontRef idx="minor"/>
        </p:style>
      </p:sp>
      <p:sp>
        <p:nvSpPr>
          <p:cNvPr id="42" name="CustomShape 4"/>
          <p:cNvSpPr/>
          <p:nvPr/>
        </p:nvSpPr>
        <p:spPr>
          <a:xfrm>
            <a:off x="180000" y="6840000"/>
            <a:ext cx="538200" cy="538200"/>
          </a:xfrm>
          <a:prstGeom prst="rect">
            <a:avLst/>
          </a:prstGeom>
          <a:noFill/>
          <a:ln w="72000">
            <a:noFill/>
          </a:ln>
        </p:spPr>
        <p:style>
          <a:lnRef idx="0"/>
          <a:fillRef idx="0"/>
          <a:effectRef idx="0"/>
          <a:fontRef idx="minor"/>
        </p:style>
      </p:sp>
      <p:sp>
        <p:nvSpPr>
          <p:cNvPr id="43" name="PlaceHolder 5"/>
          <p:cNvSpPr>
            <a:spLocks noGrp="1"/>
          </p:cNvSpPr>
          <p:nvPr>
            <p:ph type="title"/>
          </p:nvPr>
        </p:nvSpPr>
        <p:spPr>
          <a:xfrm>
            <a:off x="504000" y="301320"/>
            <a:ext cx="9072000" cy="1261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4" name="PlaceHolder 6"/>
          <p:cNvSpPr>
            <a:spLocks noGrp="1"/>
          </p:cNvSpPr>
          <p:nvPr>
            <p:ph type="body"/>
          </p:nvPr>
        </p:nvSpPr>
        <p:spPr>
          <a:xfrm>
            <a:off x="504000" y="1768680"/>
            <a:ext cx="9072000" cy="43840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hyperlink" Target="https://github.com/antirez/dump1090" TargetMode="External"/><Relationship Id="rId2" Type="http://schemas.openxmlformats.org/officeDocument/2006/relationships/hyperlink" Target="https://github.com/MalcolmRobb/dump1090" TargetMode="External"/><Relationship Id="rId3"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hyperlink" Target="http://wiki.radioreference.com/index.php/Trunking_Basics" TargetMode="External"/><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hyperlink" Target="https://github.com/bemasher/rtlamr" TargetMode="External"/><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hyperlink" Target="https://github.com/merbanan/rtl_433"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hyperlink" Target="https://github.com/martinmarinov/TempestSDR" TargetMode="External"/><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mutability/rtl-sdr/" TargetMode="External"/><Relationship Id="rId2" Type="http://schemas.openxmlformats.org/officeDocument/2006/relationships/image" Target="../media/image1.jpe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hyperlink" Target="https://github.com/Oros42/IMSI-catcher" TargetMode="External"/><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hyperlink" Target="https://www.sigidwiki.com/" TargetMode="External"/><Relationship Id="rId2" Type="http://schemas.openxmlformats.org/officeDocument/2006/relationships/hyperlink" Target="https://www.sigidwiki.com/" TargetMode="External"/><Relationship Id="rId3" Type="http://schemas.openxmlformats.org/officeDocument/2006/relationships/hyperlink" Target="https://hackerwarehouse.com/product/rtlsdr/" TargetMode="External"/><Relationship Id="rId4"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airspy.com/download/" TargetMode="External"/><Relationship Id="rId2" Type="http://schemas.openxmlformats.org/officeDocument/2006/relationships/hyperlink" Target="https://airspy.com/download/" TargetMode="External"/><Relationship Id="rId3" Type="http://schemas.openxmlformats.org/officeDocument/2006/relationships/hyperlink" Target="http://gqrx.dk/" TargetMode="External"/><Relationship Id="rId4" Type="http://schemas.openxmlformats.org/officeDocument/2006/relationships/hyperlink" Target="http://gqrx.dk/" TargetMode="External"/><Relationship Id="rId5"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github.com/EarToEarOak/RTLSDR-Scanner" TargetMode="External"/><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360000" y="333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Exploring the Radio Spectrum with an RTL-SDR</a:t>
            </a:r>
            <a:endParaRPr b="0" lang="en-US" sz="3200" spc="-1" strike="noStrike">
              <a:latin typeface="Arial"/>
            </a:endParaRPr>
          </a:p>
        </p:txBody>
      </p:sp>
      <p:sp>
        <p:nvSpPr>
          <p:cNvPr id="82" name="CustomShape 2"/>
          <p:cNvSpPr/>
          <p:nvPr/>
        </p:nvSpPr>
        <p:spPr>
          <a:xfrm>
            <a:off x="540000" y="4680000"/>
            <a:ext cx="9178200" cy="2518200"/>
          </a:xfrm>
          <a:prstGeom prst="rect">
            <a:avLst/>
          </a:prstGeom>
          <a:noFill/>
          <a:ln>
            <a:noFill/>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Ethics</a:t>
            </a:r>
            <a:endParaRPr b="0" lang="en-US" sz="3200" spc="-1" strike="noStrike">
              <a:latin typeface="Arial"/>
            </a:endParaRPr>
          </a:p>
        </p:txBody>
      </p:sp>
      <p:sp>
        <p:nvSpPr>
          <p:cNvPr id="105" name="CustomShape 2"/>
          <p:cNvSpPr/>
          <p:nvPr/>
        </p:nvSpPr>
        <p:spPr>
          <a:xfrm>
            <a:off x="360000" y="1980000"/>
            <a:ext cx="9178200" cy="4678200"/>
          </a:xfrm>
          <a:prstGeom prst="rect">
            <a:avLst/>
          </a:prstGeom>
          <a:noFill/>
          <a:ln>
            <a:noFill/>
          </a:ln>
        </p:spPr>
        <p:style>
          <a:lnRef idx="0"/>
          <a:fillRef idx="0"/>
          <a:effectRef idx="0"/>
          <a:fontRef idx="minor"/>
        </p:style>
      </p:sp>
      <p:sp>
        <p:nvSpPr>
          <p:cNvPr id="106" name="CustomShape 3"/>
          <p:cNvSpPr/>
          <p:nvPr/>
        </p:nvSpPr>
        <p:spPr>
          <a:xfrm>
            <a:off x="392040" y="1798560"/>
            <a:ext cx="914328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Ethics are important.</a:t>
            </a:r>
            <a:endParaRPr b="0" lang="en-US" sz="1800" spc="-1" strike="noStrike">
              <a:latin typeface="Arial"/>
            </a:endParaRPr>
          </a:p>
          <a:p>
            <a:pPr>
              <a:lnSpc>
                <a:spcPct val="100000"/>
              </a:lnSpc>
            </a:pPr>
            <a:r>
              <a:rPr b="0" lang="en-US" sz="1800" spc="-1" strike="noStrike">
                <a:solidFill>
                  <a:srgbClr val="000000"/>
                </a:solidFill>
                <a:latin typeface="Arial"/>
                <a:ea typeface="DejaVu Sans"/>
              </a:rPr>
              <a:t>While the RTL-SDR is only receive only device, you should be ethical in how you use it.</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Airplane Traffic: ADS-B 1090Mhz</a:t>
            </a:r>
            <a:endParaRPr b="0" lang="en-US" sz="3200" spc="-1" strike="noStrike">
              <a:latin typeface="Arial"/>
            </a:endParaRPr>
          </a:p>
        </p:txBody>
      </p:sp>
      <p:sp>
        <p:nvSpPr>
          <p:cNvPr id="108" name="CustomShape 2"/>
          <p:cNvSpPr/>
          <p:nvPr/>
        </p:nvSpPr>
        <p:spPr>
          <a:xfrm>
            <a:off x="360000" y="1980000"/>
            <a:ext cx="97200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Airplanes are constantly transmitting signals about their flight number and direction and position, known as ADS-B (Automatic dependent surveillance—broadcast). This is sent at 1090 MHz. There are many, many SDR tools that can decode this traffic.</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All sent in plaintext</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No authentication</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Can be spoofed (plz don’t)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 will use dump1090 to decode traffic since it is simple to use and support on Linux and Windows. Download here: </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https://github.com/antirez/dump1090</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2"/>
              </a:rPr>
              <a:t>https://github.com/MalcolmRobb/dump1090</a:t>
            </a:r>
            <a:r>
              <a:rPr b="0" lang="en-US" sz="1800" spc="-1" strike="noStrike">
                <a:solidFill>
                  <a:srgbClr val="000000"/>
                </a:solidFill>
                <a:latin typeface="Arial"/>
                <a:ea typeface="DejaVu Sans"/>
              </a:rPr>
              <a:t> (Windows)</a:t>
            </a:r>
            <a:endParaRPr b="0" lang="en-US" sz="1800" spc="-1" strike="noStrike">
              <a:latin typeface="Arial"/>
            </a:endParaRPr>
          </a:p>
          <a:p>
            <a:pPr>
              <a:lnSpc>
                <a:spcPct val="100000"/>
              </a:lnSpc>
            </a:pPr>
            <a:r>
              <a:rPr b="0" lang="en-US" sz="1800" spc="-1" strike="noStrike">
                <a:solidFill>
                  <a:srgbClr val="000000"/>
                </a:solidFill>
                <a:latin typeface="Arial"/>
                <a:ea typeface="DejaVu Sans"/>
              </a:rPr>
              <a:t>Also available in the kali repository.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Other airplane signals include UAT (universal Access Transceiver, 978 MHz), and ACARS (Aircraft Communications Addressing and Reporting System 129 – 137MHz)</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Dump1090 --interactive --net</a:t>
            </a:r>
            <a:endParaRPr b="0" lang="en-US" sz="3200" spc="-1" strike="noStrike">
              <a:latin typeface="Arial"/>
            </a:endParaRPr>
          </a:p>
        </p:txBody>
      </p:sp>
      <p:sp>
        <p:nvSpPr>
          <p:cNvPr id="110" name="CustomShape 2"/>
          <p:cNvSpPr/>
          <p:nvPr/>
        </p:nvSpPr>
        <p:spPr>
          <a:xfrm>
            <a:off x="360000" y="1980000"/>
            <a:ext cx="9178200" cy="4678200"/>
          </a:xfrm>
          <a:prstGeom prst="rect">
            <a:avLst/>
          </a:prstGeom>
          <a:noFill/>
          <a:ln>
            <a:noFill/>
          </a:ln>
        </p:spPr>
        <p:style>
          <a:lnRef idx="0"/>
          <a:fillRef idx="0"/>
          <a:effectRef idx="0"/>
          <a:fontRef idx="minor"/>
        </p:style>
      </p:sp>
      <p:pic>
        <p:nvPicPr>
          <p:cNvPr id="111" name="dump1090 console.mp4" descr=""/>
          <p:cNvPicPr/>
          <p:nvPr/>
        </p:nvPicPr>
        <p:blipFill>
          <a:blip r:embed="rId1"/>
          <a:stretch/>
        </p:blipFill>
        <p:spPr>
          <a:xfrm>
            <a:off x="773280" y="1646280"/>
            <a:ext cx="8381160" cy="5554080"/>
          </a:xfrm>
          <a:prstGeom prst="rect">
            <a:avLst/>
          </a:prstGeom>
          <a:ln>
            <a:noFill/>
          </a:ln>
        </p:spPr>
      </p:pic>
    </p:spTree>
  </p:cSld>
  <p:timing>
    <p:tnLst>
      <p:par>
        <p:cTn id="23" dur="indefinite" restart="never" nodeType="tmRoot">
          <p:childTnLst>
            <p:seq>
              <p:cTn id="24" dur="indefinite" nodeType="mainSeq">
                <p:childTnLst>
                  <p:par>
                    <p:cTn id="25" fill="hold">
                      <p:stCondLst>
                        <p:cond delay="0"/>
                      </p:stCondLst>
                      <p:childTnLst>
                        <p:par>
                          <p:cTn id="26" fill="hold">
                            <p:stCondLst>
                              <p:cond delay="0"/>
                            </p:stCondLst>
                            <p:childTnLst>
                              <p:par>
                                <p:cTn id="27" nodeType="afterEffect" fill="hold" presetClass="mediacall">
                                  <p:stCondLst>
                                    <p:cond delay="0"/>
                                  </p:stCondLst>
                                  <p:childTnLst>
                                    <p:cmd type="call">
                                      <p:cBhvr>
                                        <p:cTn id="28" dur="61184" fill="hold"/>
                                        <p:tgtEl>
                                          <p:spTgt spid="111"/>
                                        </p:tgtEl>
                                      </p:cBhvr>
                                    </p:cmd>
                                  </p:childTnLst>
                                </p:cTn>
                              </p:par>
                            </p:childTnLst>
                          </p:cTn>
                        </p:par>
                      </p:childTnLst>
                    </p:cTn>
                  </p:par>
                </p:childTnLst>
              </p:cTn>
              <p:prevCondLst>
                <p:cond delay="0" evt="onPrev">
                  <p:tgtEl>
                    <p:sldTgt/>
                  </p:tgtEl>
                </p:cond>
              </p:prevCondLst>
              <p:nextCondLst>
                <p:cond delay="0" evt="onNext">
                  <p:tgtEl>
                    <p:sldTgt/>
                  </p:tgtEl>
                </p:cond>
              </p:nextCondLst>
            </p:seq>
            <p:seq>
              <p:cTn id="29" restart="whenNotActive" nodeType="interactiveSeq" fill="hold">
                <p:childTnLst>
                  <p:par>
                    <p:cTn id="30" fill="hold">
                      <p:childTnLst>
                        <p:par>
                          <p:cTn id="31" fill="hold">
                            <p:stCondLst>
                              <p:cond delay="0"/>
                            </p:stCondLst>
                            <p:childTnLst>
                              <p:par>
                                <p:cTn id="32" nodeType="clickEffect" fill="hold" presetClass="mediacall">
                                  <p:stCondLst>
                                    <p:cond delay="0"/>
                                  </p:stCondLst>
                                  <p:childTnLst>
                                    <p:cmd type="call" cmd="togglePause">
                                      <p:cBhvr>
                                        <p:cTn id="33" dur="1" fill="hold"/>
                                        <p:tgtEl>
                                          <p:spTgt spid="111"/>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Dump1090 --interactive --net</a:t>
            </a:r>
            <a:endParaRPr b="0" lang="en-US" sz="3200" spc="-1" strike="noStrike">
              <a:latin typeface="Arial"/>
            </a:endParaRPr>
          </a:p>
        </p:txBody>
      </p:sp>
      <p:sp>
        <p:nvSpPr>
          <p:cNvPr id="113" name="CustomShape 2"/>
          <p:cNvSpPr/>
          <p:nvPr/>
        </p:nvSpPr>
        <p:spPr>
          <a:xfrm>
            <a:off x="360000" y="1980000"/>
            <a:ext cx="9178200" cy="4678200"/>
          </a:xfrm>
          <a:prstGeom prst="rect">
            <a:avLst/>
          </a:prstGeom>
          <a:noFill/>
          <a:ln>
            <a:noFill/>
          </a:ln>
        </p:spPr>
        <p:style>
          <a:lnRef idx="0"/>
          <a:fillRef idx="0"/>
          <a:effectRef idx="0"/>
          <a:fontRef idx="minor"/>
        </p:style>
      </p:sp>
      <p:pic>
        <p:nvPicPr>
          <p:cNvPr id="114" name="Picture 2" descr=""/>
          <p:cNvPicPr/>
          <p:nvPr/>
        </p:nvPicPr>
        <p:blipFill>
          <a:blip r:embed="rId1"/>
          <a:stretch/>
        </p:blipFill>
        <p:spPr>
          <a:xfrm>
            <a:off x="544680" y="1646280"/>
            <a:ext cx="9306720" cy="4457160"/>
          </a:xfrm>
          <a:prstGeom prst="rect">
            <a:avLst/>
          </a:prstGeom>
          <a:ln>
            <a:noFill/>
          </a:ln>
        </p:spPr>
      </p:pic>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Emergency Services</a:t>
            </a:r>
            <a:endParaRPr b="0" lang="en-US" sz="3200" spc="-1" strike="noStrike">
              <a:latin typeface="Arial"/>
            </a:endParaRPr>
          </a:p>
        </p:txBody>
      </p:sp>
      <p:sp>
        <p:nvSpPr>
          <p:cNvPr id="116" name="CustomShape 2"/>
          <p:cNvSpPr/>
          <p:nvPr/>
        </p:nvSpPr>
        <p:spPr>
          <a:xfrm>
            <a:off x="360000" y="1980000"/>
            <a:ext cx="9178200" cy="4678200"/>
          </a:xfrm>
          <a:prstGeom prst="rect">
            <a:avLst/>
          </a:prstGeom>
          <a:noFill/>
          <a:ln>
            <a:noFill/>
          </a:ln>
        </p:spPr>
        <p:style>
          <a:lnRef idx="0"/>
          <a:fillRef idx="0"/>
          <a:effectRef idx="0"/>
          <a:fontRef idx="minor"/>
        </p:style>
      </p:sp>
      <p:sp>
        <p:nvSpPr>
          <p:cNvPr id="117" name="CustomShape 3"/>
          <p:cNvSpPr/>
          <p:nvPr/>
        </p:nvSpPr>
        <p:spPr>
          <a:xfrm>
            <a:off x="457200" y="1828800"/>
            <a:ext cx="8777520" cy="5208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 lot of emergency services transmit communications around 460 – 480 MHz, 500 MHz, and 860 MHz. </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This includes: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Dispatch</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Fire/EMS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Paramedic Base Hospital System</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Lifeguards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Disaster Communications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Custody Operations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Court Services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Emergency services use what a Trunked Radio System. Think of it like a packet-switched network for radios, using a client-server model. The data/control channel is the brain of the system. Users are assigned TalkIDs for Fire, Police, etc. When a user pushes the talk button on their radio, the request is made to the control channel. The control channel chooses an unused frequency from its frequency pool and sends that data to all the radios that are set to the TalkID of the originating unit.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More info at: </a:t>
            </a:r>
            <a:r>
              <a:rPr b="0" lang="en-US" sz="1800" spc="-1" strike="noStrike" u="sng">
                <a:solidFill>
                  <a:srgbClr val="0000ff"/>
                </a:solidFill>
                <a:uFillTx/>
                <a:latin typeface="Arial"/>
                <a:ea typeface="DejaVu Sans"/>
                <a:hlinkClick r:id="rId1"/>
              </a:rPr>
              <a:t>http://wiki.radioreference.com/index.php/Trunking_Basics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36" dur="indefinite" restart="never" nodeType="tmRoot">
          <p:childTnLst>
            <p:seq>
              <p:cTn id="37"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Radioreference.com</a:t>
            </a:r>
            <a:endParaRPr b="0" lang="en-US" sz="3200" spc="-1" strike="noStrike">
              <a:latin typeface="Arial"/>
            </a:endParaRPr>
          </a:p>
        </p:txBody>
      </p:sp>
      <p:sp>
        <p:nvSpPr>
          <p:cNvPr id="119" name="CustomShape 2"/>
          <p:cNvSpPr/>
          <p:nvPr/>
        </p:nvSpPr>
        <p:spPr>
          <a:xfrm>
            <a:off x="360000" y="1980000"/>
            <a:ext cx="9178200" cy="4678200"/>
          </a:xfrm>
          <a:prstGeom prst="rect">
            <a:avLst/>
          </a:prstGeom>
          <a:noFill/>
          <a:ln>
            <a:noFill/>
          </a:ln>
        </p:spPr>
        <p:style>
          <a:lnRef idx="0"/>
          <a:fillRef idx="0"/>
          <a:effectRef idx="0"/>
          <a:fontRef idx="minor"/>
        </p:style>
      </p:sp>
      <p:sp>
        <p:nvSpPr>
          <p:cNvPr id="120" name="CustomShape 3"/>
          <p:cNvSpPr/>
          <p:nvPr/>
        </p:nvSpPr>
        <p:spPr>
          <a:xfrm>
            <a:off x="457200" y="1828800"/>
            <a:ext cx="8777520" cy="367308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21" name="Picture 2" descr=""/>
          <p:cNvPicPr/>
          <p:nvPr/>
        </p:nvPicPr>
        <p:blipFill>
          <a:blip r:embed="rId1"/>
          <a:stretch/>
        </p:blipFill>
        <p:spPr>
          <a:xfrm>
            <a:off x="696960" y="1460880"/>
            <a:ext cx="8175240" cy="6098040"/>
          </a:xfrm>
          <a:prstGeom prst="rect">
            <a:avLst/>
          </a:prstGeom>
          <a:ln>
            <a:noFill/>
          </a:ln>
        </p:spPr>
      </p:pic>
    </p:spTree>
  </p:cSld>
  <p:timing>
    <p:tnLst>
      <p:par>
        <p:cTn id="38" dur="indefinite" restart="never" nodeType="tmRoot">
          <p:childTnLst>
            <p:seq>
              <p:cTn id="39"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Emergency Services</a:t>
            </a:r>
            <a:endParaRPr b="0" lang="en-US" sz="3200" spc="-1" strike="noStrike">
              <a:latin typeface="Arial"/>
            </a:endParaRPr>
          </a:p>
        </p:txBody>
      </p:sp>
      <p:sp>
        <p:nvSpPr>
          <p:cNvPr id="123" name="CustomShape 2"/>
          <p:cNvSpPr/>
          <p:nvPr/>
        </p:nvSpPr>
        <p:spPr>
          <a:xfrm>
            <a:off x="360000" y="1980000"/>
            <a:ext cx="9178200" cy="4678200"/>
          </a:xfrm>
          <a:prstGeom prst="rect">
            <a:avLst/>
          </a:prstGeom>
          <a:noFill/>
          <a:ln>
            <a:noFill/>
          </a:ln>
        </p:spPr>
        <p:style>
          <a:lnRef idx="0"/>
          <a:fillRef idx="0"/>
          <a:effectRef idx="0"/>
          <a:fontRef idx="minor"/>
        </p:style>
      </p:sp>
      <p:pic>
        <p:nvPicPr>
          <p:cNvPr id="124" name="dispatch chatter.mp4" descr=""/>
          <p:cNvPicPr/>
          <p:nvPr/>
        </p:nvPicPr>
        <p:blipFill>
          <a:blip r:embed="rId1"/>
          <a:stretch/>
        </p:blipFill>
        <p:spPr>
          <a:xfrm>
            <a:off x="544680" y="1494000"/>
            <a:ext cx="9295560" cy="6065280"/>
          </a:xfrm>
          <a:prstGeom prst="rect">
            <a:avLst/>
          </a:prstGeom>
          <a:ln>
            <a:noFill/>
          </a:ln>
        </p:spPr>
      </p:pic>
    </p:spTree>
  </p:cSld>
  <p:timing>
    <p:tnLst>
      <p:par>
        <p:cTn id="40" dur="indefinite" restart="never" nodeType="tmRoot">
          <p:childTnLst>
            <p:seq>
              <p:cTn id="41" dur="indefinite" nodeType="mainSeq">
                <p:childTnLst>
                  <p:par>
                    <p:cTn id="42" fill="hold">
                      <p:stCondLst>
                        <p:cond delay="0"/>
                      </p:stCondLst>
                      <p:childTnLst>
                        <p:par>
                          <p:cTn id="43" fill="hold">
                            <p:stCondLst>
                              <p:cond delay="0"/>
                            </p:stCondLst>
                            <p:childTnLst>
                              <p:par>
                                <p:cTn id="44" nodeType="afterEffect" fill="hold" presetClass="mediacall">
                                  <p:stCondLst>
                                    <p:cond delay="0"/>
                                  </p:stCondLst>
                                  <p:childTnLst>
                                    <p:cmd type="call">
                                      <p:cBhvr>
                                        <p:cTn id="45" dur="26646" fill="hold"/>
                                        <p:tgtEl>
                                          <p:spTgt spid="124"/>
                                        </p:tgtEl>
                                      </p:cBhvr>
                                    </p:cmd>
                                  </p:childTnLst>
                                </p:cTn>
                              </p:par>
                            </p:childTnLst>
                          </p:cTn>
                        </p:par>
                      </p:childTnLst>
                    </p:cTn>
                  </p:par>
                </p:childTnLst>
              </p:cTn>
              <p:prevCondLst>
                <p:cond delay="0" evt="onPrev">
                  <p:tgtEl>
                    <p:sldTgt/>
                  </p:tgtEl>
                </p:cond>
              </p:prevCondLst>
              <p:nextCondLst>
                <p:cond delay="0" evt="onNext">
                  <p:tgtEl>
                    <p:sldTgt/>
                  </p:tgtEl>
                </p:cond>
              </p:nextCondLst>
            </p:seq>
            <p:seq>
              <p:cTn id="46" restart="whenNotActive" nodeType="interactiveSeq" fill="hold">
                <p:childTnLst>
                  <p:par>
                    <p:cTn id="47" fill="hold">
                      <p:childTnLst>
                        <p:par>
                          <p:cTn id="48" fill="hold">
                            <p:stCondLst>
                              <p:cond delay="0"/>
                            </p:stCondLst>
                            <p:childTnLst>
                              <p:par>
                                <p:cTn id="49" nodeType="clickEffect" fill="hold" presetClass="mediacall">
                                  <p:stCondLst>
                                    <p:cond delay="0"/>
                                  </p:stCondLst>
                                  <p:childTnLst>
                                    <p:cmd type="call" cmd="togglePause">
                                      <p:cBhvr>
                                        <p:cTn id="50" dur="1" fill="hold"/>
                                        <p:tgtEl>
                                          <p:spTgt spid="124"/>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Emergency Services</a:t>
            </a:r>
            <a:endParaRPr b="0" lang="en-US" sz="3200" spc="-1" strike="noStrike">
              <a:latin typeface="Arial"/>
            </a:endParaRPr>
          </a:p>
        </p:txBody>
      </p:sp>
      <p:sp>
        <p:nvSpPr>
          <p:cNvPr id="126" name="CustomShape 2"/>
          <p:cNvSpPr/>
          <p:nvPr/>
        </p:nvSpPr>
        <p:spPr>
          <a:xfrm>
            <a:off x="360000" y="1980000"/>
            <a:ext cx="9178200" cy="4678200"/>
          </a:xfrm>
          <a:prstGeom prst="rect">
            <a:avLst/>
          </a:prstGeom>
          <a:noFill/>
          <a:ln>
            <a:noFill/>
          </a:ln>
        </p:spPr>
        <p:style>
          <a:lnRef idx="0"/>
          <a:fillRef idx="0"/>
          <a:effectRef idx="0"/>
          <a:fontRef idx="minor"/>
        </p:style>
      </p:sp>
      <p:sp>
        <p:nvSpPr>
          <p:cNvPr id="127" name="CustomShape 3"/>
          <p:cNvSpPr/>
          <p:nvPr/>
        </p:nvSpPr>
        <p:spPr>
          <a:xfrm>
            <a:off x="457200" y="1828800"/>
            <a:ext cx="8777520" cy="3673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Many systems still use Analog, so they do not need to be digital decoded.</a:t>
            </a:r>
            <a:endParaRPr b="0" lang="en-US" sz="1800" spc="-1" strike="noStrike">
              <a:latin typeface="Arial"/>
            </a:endParaRPr>
          </a:p>
          <a:p>
            <a:pPr>
              <a:lnSpc>
                <a:spcPct val="100000"/>
              </a:lnSpc>
            </a:pPr>
            <a:r>
              <a:rPr b="0" lang="en-US" sz="1800" spc="-1" strike="noStrike">
                <a:solidFill>
                  <a:srgbClr val="000000"/>
                </a:solidFill>
                <a:latin typeface="Arial"/>
                <a:ea typeface="DejaVu Sans"/>
              </a:rPr>
              <a:t>P25 (ACPO-25) is a popular Digital encoder used by emergency services, and thus additional software is needed to decode it.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Popular software:</a:t>
            </a:r>
            <a:endParaRPr b="0" lang="en-US" sz="1800" spc="-1" strike="noStrike">
              <a:latin typeface="Arial"/>
            </a:endParaRPr>
          </a:p>
          <a:p>
            <a:pPr>
              <a:lnSpc>
                <a:spcPct val="100000"/>
              </a:lnSpc>
            </a:pPr>
            <a:r>
              <a:rPr b="0" lang="en-US" sz="1800" spc="-1" strike="noStrike">
                <a:solidFill>
                  <a:srgbClr val="000000"/>
                </a:solidFill>
                <a:latin typeface="Arial"/>
                <a:ea typeface="DejaVu Sans"/>
              </a:rPr>
              <a:t>DSD+ (2 dongles)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Unitrunker (2 dongles)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SDRTrunk (1 dongles)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ERT Smart Utility Meters</a:t>
            </a:r>
            <a:endParaRPr b="0" lang="en-US" sz="3200" spc="-1" strike="noStrike">
              <a:latin typeface="Arial"/>
            </a:endParaRPr>
          </a:p>
        </p:txBody>
      </p:sp>
      <p:sp>
        <p:nvSpPr>
          <p:cNvPr id="129" name="CustomShape 2"/>
          <p:cNvSpPr/>
          <p:nvPr/>
        </p:nvSpPr>
        <p:spPr>
          <a:xfrm>
            <a:off x="360000" y="1980000"/>
            <a:ext cx="9178200" cy="4678200"/>
          </a:xfrm>
          <a:prstGeom prst="rect">
            <a:avLst/>
          </a:prstGeom>
          <a:noFill/>
          <a:ln>
            <a:noFill/>
          </a:ln>
        </p:spPr>
        <p:style>
          <a:lnRef idx="0"/>
          <a:fillRef idx="0"/>
          <a:effectRef idx="0"/>
          <a:fontRef idx="minor"/>
        </p:style>
      </p:sp>
      <p:sp>
        <p:nvSpPr>
          <p:cNvPr id="130" name="CustomShape 3"/>
          <p:cNvSpPr/>
          <p:nvPr/>
        </p:nvSpPr>
        <p:spPr>
          <a:xfrm>
            <a:off x="392040" y="1673280"/>
            <a:ext cx="9143280" cy="5576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Utilities often use "smart meters" to optimize their residential meter reading infrastructure. Smart meters transmit consumption information in the various ISM bands allowing utilities to simply send readers driving through neighborhoods to collect commodity consumption information. One protocol in particular: Encoder Receiver Transmitter by Itron is fairly straight forward to decode and operates in the 900MHz ISM band. – rtlamr GitHub</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https://github.com/bemasher/rtlamr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Works for both Windows and Linux</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ERT Smart Utility Meters</a:t>
            </a:r>
            <a:endParaRPr b="0" lang="en-US" sz="3200" spc="-1" strike="noStrike">
              <a:latin typeface="Arial"/>
            </a:endParaRPr>
          </a:p>
        </p:txBody>
      </p:sp>
      <p:sp>
        <p:nvSpPr>
          <p:cNvPr id="132" name="CustomShape 2"/>
          <p:cNvSpPr/>
          <p:nvPr/>
        </p:nvSpPr>
        <p:spPr>
          <a:xfrm>
            <a:off x="360000" y="1980000"/>
            <a:ext cx="9178200" cy="4678200"/>
          </a:xfrm>
          <a:prstGeom prst="rect">
            <a:avLst/>
          </a:prstGeom>
          <a:noFill/>
          <a:ln>
            <a:noFill/>
          </a:ln>
        </p:spPr>
        <p:style>
          <a:lnRef idx="0"/>
          <a:fillRef idx="0"/>
          <a:effectRef idx="0"/>
          <a:fontRef idx="minor"/>
        </p:style>
      </p:sp>
      <p:pic>
        <p:nvPicPr>
          <p:cNvPr id="133" name="Picture 4" descr=""/>
          <p:cNvPicPr/>
          <p:nvPr/>
        </p:nvPicPr>
        <p:blipFill>
          <a:blip r:embed="rId1"/>
          <a:stretch/>
        </p:blipFill>
        <p:spPr>
          <a:xfrm>
            <a:off x="0" y="1494000"/>
            <a:ext cx="10080000" cy="551592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What is Software-Defined-Radio</a:t>
            </a:r>
            <a:endParaRPr b="0" lang="en-US" sz="3200" spc="-1" strike="noStrike">
              <a:latin typeface="Arial"/>
            </a:endParaRPr>
          </a:p>
        </p:txBody>
      </p:sp>
      <p:sp>
        <p:nvSpPr>
          <p:cNvPr id="84" name="CustomShape 2"/>
          <p:cNvSpPr/>
          <p:nvPr/>
        </p:nvSpPr>
        <p:spPr>
          <a:xfrm>
            <a:off x="360000" y="1980000"/>
            <a:ext cx="9178200" cy="4678200"/>
          </a:xfrm>
          <a:prstGeom prst="rect">
            <a:avLst/>
          </a:prstGeom>
          <a:noFill/>
          <a:ln>
            <a:noFill/>
          </a:ln>
        </p:spPr>
        <p:style>
          <a:lnRef idx="0"/>
          <a:fillRef idx="0"/>
          <a:effectRef idx="0"/>
          <a:fontRef idx="minor"/>
        </p:style>
      </p:sp>
      <p:sp>
        <p:nvSpPr>
          <p:cNvPr id="85" name="CustomShape 3"/>
          <p:cNvSpPr/>
          <p:nvPr/>
        </p:nvSpPr>
        <p:spPr>
          <a:xfrm>
            <a:off x="365760" y="1645920"/>
            <a:ext cx="8228160" cy="487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Software Defined Radio is radio that is determined by software, as opposed to “hardware radio”. Fixed radio can only tune to a specific frequency and/or protocol (AM/FM car stereo, Ham Radio, Walkie-talkie.) With software-defined-radio, software can be written to tune to specific frequencies the SDR supports and can decode traffic. </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RTL-SDR (receive only, 24 – 1700 MHz)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HackRF (send and receive half-duplex, 1 – 6000 MHz)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BladeRF (Send and receive full duplex, 70 – 6000 MHZ)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USRP (Many different models up to 6GHz)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FunCube Pro Dongle (receive only, 150kHz to 1.9GHz)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AirSpy (multiple models)</a:t>
            </a:r>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TPMS – Tire Pressure Monitor System</a:t>
            </a:r>
            <a:endParaRPr b="0" lang="en-US" sz="3200" spc="-1" strike="noStrike">
              <a:latin typeface="Arial"/>
            </a:endParaRPr>
          </a:p>
        </p:txBody>
      </p:sp>
      <p:sp>
        <p:nvSpPr>
          <p:cNvPr id="135" name="CustomShape 2"/>
          <p:cNvSpPr/>
          <p:nvPr/>
        </p:nvSpPr>
        <p:spPr>
          <a:xfrm>
            <a:off x="360000" y="1980000"/>
            <a:ext cx="9178200" cy="4678200"/>
          </a:xfrm>
          <a:prstGeom prst="rect">
            <a:avLst/>
          </a:prstGeom>
          <a:noFill/>
          <a:ln>
            <a:noFill/>
          </a:ln>
        </p:spPr>
        <p:style>
          <a:lnRef idx="0"/>
          <a:fillRef idx="0"/>
          <a:effectRef idx="0"/>
          <a:fontRef idx="minor"/>
        </p:style>
      </p:sp>
      <p:sp>
        <p:nvSpPr>
          <p:cNvPr id="136" name="CustomShape 3"/>
          <p:cNvSpPr/>
          <p:nvPr/>
        </p:nvSpPr>
        <p:spPr>
          <a:xfrm>
            <a:off x="239760" y="1646280"/>
            <a:ext cx="9524160" cy="2833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In 2008 Congress mandated that all new tires include wireless TPMS. With this, tire pressure can be read wirelessly for the purpose of safety and ease of use.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Downside: No encryption, every tire has a unique code. This can be used to spy on someone’s driving habits and location.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Usually transmits on 315 MHz or 433 Mhz. You can use rtl_433 to decode some manufacturers’ TPMS encoding.  </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https://github.com/merbanan/rtl_433</a:t>
            </a:r>
            <a:endParaRPr b="0" lang="en-US" sz="1800" spc="-1" strike="noStrike">
              <a:latin typeface="Arial"/>
            </a:endParaRPr>
          </a:p>
          <a:p>
            <a:pPr>
              <a:lnSpc>
                <a:spcPct val="100000"/>
              </a:lnSpc>
            </a:pPr>
            <a:endParaRPr b="0" lang="en-US" sz="1800" spc="-1" strike="noStrike">
              <a:latin typeface="Arial"/>
            </a:endParaRPr>
          </a:p>
        </p:txBody>
      </p:sp>
      <p:pic>
        <p:nvPicPr>
          <p:cNvPr id="137" name="Picture 4" descr=""/>
          <p:cNvPicPr/>
          <p:nvPr/>
        </p:nvPicPr>
        <p:blipFill>
          <a:blip r:embed="rId2"/>
          <a:stretch/>
        </p:blipFill>
        <p:spPr>
          <a:xfrm>
            <a:off x="0" y="4541760"/>
            <a:ext cx="10080000" cy="212688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Monitor Radation - TempestSDR</a:t>
            </a:r>
            <a:endParaRPr b="0" lang="en-US" sz="3200" spc="-1" strike="noStrike">
              <a:latin typeface="Arial"/>
            </a:endParaRPr>
          </a:p>
        </p:txBody>
      </p:sp>
      <p:sp>
        <p:nvSpPr>
          <p:cNvPr id="139" name="CustomShape 2"/>
          <p:cNvSpPr/>
          <p:nvPr/>
        </p:nvSpPr>
        <p:spPr>
          <a:xfrm>
            <a:off x="360000" y="1980000"/>
            <a:ext cx="9178200" cy="4678200"/>
          </a:xfrm>
          <a:prstGeom prst="rect">
            <a:avLst/>
          </a:prstGeom>
          <a:noFill/>
          <a:ln>
            <a:noFill/>
          </a:ln>
        </p:spPr>
        <p:style>
          <a:lnRef idx="0"/>
          <a:fillRef idx="0"/>
          <a:effectRef idx="0"/>
          <a:fontRef idx="minor"/>
        </p:style>
      </p:sp>
      <p:sp>
        <p:nvSpPr>
          <p:cNvPr id="140" name="CustomShape 3"/>
          <p:cNvSpPr/>
          <p:nvPr/>
        </p:nvSpPr>
        <p:spPr>
          <a:xfrm>
            <a:off x="239760" y="1646280"/>
            <a:ext cx="9524160" cy="2283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All electronics emit some sort of unintentional RF signals, and by capturing and processing those signals some data can be recovered. The unintentional signals from a computer screen could be captured, and converted back into a live image of what the screen is displaying. TempestSDR is a tool that allows for just that by picking up the signals with an SDR: </a:t>
            </a:r>
            <a:r>
              <a:rPr b="0" lang="en-US" sz="1800" spc="-1" strike="noStrike" u="sng">
                <a:solidFill>
                  <a:srgbClr val="0000ff"/>
                </a:solidFill>
                <a:uFillTx/>
                <a:latin typeface="Arial"/>
                <a:ea typeface="DejaVu Sans"/>
                <a:hlinkClick r:id="rId1"/>
              </a:rPr>
              <a:t>https://github.com/martinmarinov/TempestSDR</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Desktop of the target machine says:</a:t>
            </a:r>
            <a:endParaRPr b="0" lang="en-US" sz="1800" spc="-1" strike="noStrike">
              <a:latin typeface="Arial"/>
            </a:endParaRPr>
          </a:p>
        </p:txBody>
      </p:sp>
      <p:pic>
        <p:nvPicPr>
          <p:cNvPr id="141" name="" descr=""/>
          <p:cNvPicPr/>
          <p:nvPr/>
        </p:nvPicPr>
        <p:blipFill>
          <a:blip r:embed="rId2"/>
          <a:stretch/>
        </p:blipFill>
        <p:spPr>
          <a:xfrm>
            <a:off x="1100520" y="4114800"/>
            <a:ext cx="3288240" cy="253188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Monitor Radation - TempestSDR</a:t>
            </a:r>
            <a:endParaRPr b="0" lang="en-US" sz="3200" spc="-1" strike="noStrike">
              <a:latin typeface="Arial"/>
            </a:endParaRPr>
          </a:p>
        </p:txBody>
      </p:sp>
      <p:sp>
        <p:nvSpPr>
          <p:cNvPr id="143" name="CustomShape 2"/>
          <p:cNvSpPr/>
          <p:nvPr/>
        </p:nvSpPr>
        <p:spPr>
          <a:xfrm>
            <a:off x="360000" y="1980000"/>
            <a:ext cx="9178200" cy="4678200"/>
          </a:xfrm>
          <a:prstGeom prst="rect">
            <a:avLst/>
          </a:prstGeom>
          <a:noFill/>
          <a:ln>
            <a:noFill/>
          </a:ln>
        </p:spPr>
        <p:style>
          <a:lnRef idx="0"/>
          <a:fillRef idx="0"/>
          <a:effectRef idx="0"/>
          <a:fontRef idx="minor"/>
        </p:style>
      </p:sp>
      <p:sp>
        <p:nvSpPr>
          <p:cNvPr id="144" name="CustomShape 3"/>
          <p:cNvSpPr/>
          <p:nvPr/>
        </p:nvSpPr>
        <p:spPr>
          <a:xfrm>
            <a:off x="239760" y="1646280"/>
            <a:ext cx="952416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What is visible with TempestSDR:</a:t>
            </a:r>
            <a:endParaRPr b="0" lang="en-US" sz="1800" spc="-1" strike="noStrike">
              <a:latin typeface="Arial"/>
            </a:endParaRPr>
          </a:p>
          <a:p>
            <a:pPr>
              <a:lnSpc>
                <a:spcPct val="100000"/>
              </a:lnSpc>
            </a:pPr>
            <a:endParaRPr b="0" lang="en-US" sz="1800" spc="-1" strike="noStrike">
              <a:latin typeface="Arial"/>
            </a:endParaRPr>
          </a:p>
        </p:txBody>
      </p:sp>
      <p:pic>
        <p:nvPicPr>
          <p:cNvPr id="145" name="" descr=""/>
          <p:cNvPicPr/>
          <p:nvPr/>
        </p:nvPicPr>
        <p:blipFill>
          <a:blip r:embed="rId1"/>
          <a:stretch/>
        </p:blipFill>
        <p:spPr>
          <a:xfrm>
            <a:off x="182880" y="2926080"/>
            <a:ext cx="9509400" cy="3692160"/>
          </a:xfrm>
          <a:prstGeom prst="rect">
            <a:avLst/>
          </a:prstGeom>
          <a:ln>
            <a:noFill/>
          </a:ln>
        </p:spPr>
      </p:pic>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Wireless Pagers</a:t>
            </a:r>
            <a:endParaRPr b="0" lang="en-US" sz="3200" spc="-1" strike="noStrike">
              <a:latin typeface="Arial"/>
            </a:endParaRPr>
          </a:p>
        </p:txBody>
      </p:sp>
      <p:sp>
        <p:nvSpPr>
          <p:cNvPr id="147" name="CustomShape 2"/>
          <p:cNvSpPr/>
          <p:nvPr/>
        </p:nvSpPr>
        <p:spPr>
          <a:xfrm>
            <a:off x="360000" y="1980000"/>
            <a:ext cx="9178200" cy="4678200"/>
          </a:xfrm>
          <a:prstGeom prst="rect">
            <a:avLst/>
          </a:prstGeom>
          <a:noFill/>
          <a:ln>
            <a:noFill/>
          </a:ln>
        </p:spPr>
        <p:style>
          <a:lnRef idx="0"/>
          <a:fillRef idx="0"/>
          <a:effectRef idx="0"/>
          <a:fontRef idx="minor"/>
        </p:style>
      </p:sp>
      <p:sp>
        <p:nvSpPr>
          <p:cNvPr id="148" name="CustomShape 3"/>
          <p:cNvSpPr/>
          <p:nvPr/>
        </p:nvSpPr>
        <p:spPr>
          <a:xfrm>
            <a:off x="468360" y="1646280"/>
            <a:ext cx="9219600" cy="5027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Despite their age, wireless pagers are still in use today, especially by hospitals. Pagers will usually use one of three protocols: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POCSAG (Post Office Code Standardization Advisory Group)</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FLEX (Flexible Wide Area Paging Protocol)</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ERMES (European Radio Message System)</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In America pager signals can bee seen around 929 – 931MHz, with some around 450 MHz. I have only seen FLEX where I live, and POCSAG is common in UK, Europe, some places in America. ERMES is sparsely used in a few European countries.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Tools: </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PDW (Pager Decoder for Windows)</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Multimon-ng (Linux)</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You will need to pipe audio into the decoder. This can be done via Line-in to Audio out, Stereo Mixer, VB-Cable, pulseaudio, etc.</a:t>
            </a:r>
            <a:endParaRPr b="0" lang="en-US" sz="1800" spc="-1" strike="noStrike">
              <a:latin typeface="Arial"/>
            </a:endParaRPr>
          </a:p>
          <a:p>
            <a:pPr>
              <a:lnSpc>
                <a:spcPct val="100000"/>
              </a:lnSpc>
            </a:pPr>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Wireless Pagers</a:t>
            </a:r>
            <a:endParaRPr b="0" lang="en-US" sz="3200" spc="-1" strike="noStrike">
              <a:latin typeface="Arial"/>
            </a:endParaRPr>
          </a:p>
        </p:txBody>
      </p:sp>
      <p:sp>
        <p:nvSpPr>
          <p:cNvPr id="150" name="CustomShape 2"/>
          <p:cNvSpPr/>
          <p:nvPr/>
        </p:nvSpPr>
        <p:spPr>
          <a:xfrm>
            <a:off x="360000" y="1980000"/>
            <a:ext cx="9178200" cy="4678200"/>
          </a:xfrm>
          <a:prstGeom prst="rect">
            <a:avLst/>
          </a:prstGeom>
          <a:noFill/>
          <a:ln>
            <a:noFill/>
          </a:ln>
        </p:spPr>
        <p:style>
          <a:lnRef idx="0"/>
          <a:fillRef idx="0"/>
          <a:effectRef idx="0"/>
          <a:fontRef idx="minor"/>
        </p:style>
      </p:sp>
      <p:sp>
        <p:nvSpPr>
          <p:cNvPr id="151" name="CustomShape 3"/>
          <p:cNvSpPr/>
          <p:nvPr/>
        </p:nvSpPr>
        <p:spPr>
          <a:xfrm>
            <a:off x="468360" y="1646280"/>
            <a:ext cx="9611640" cy="36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Usually best to find a signal in SDR#/GQRX first. Below is what a FLEX pager sounds like:</a:t>
            </a:r>
            <a:endParaRPr b="0" lang="en-US" sz="1800" spc="-1" strike="noStrike">
              <a:latin typeface="Arial"/>
            </a:endParaRPr>
          </a:p>
        </p:txBody>
      </p:sp>
      <p:pic>
        <p:nvPicPr>
          <p:cNvPr id="152" name="pager.mp4" descr=""/>
          <p:cNvPicPr/>
          <p:nvPr/>
        </p:nvPicPr>
        <p:blipFill>
          <a:blip r:embed="rId1"/>
          <a:stretch/>
        </p:blipFill>
        <p:spPr>
          <a:xfrm>
            <a:off x="544680" y="2027160"/>
            <a:ext cx="8163720" cy="510228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seq>
              <p:cTn id="67" restart="whenNotActive" nodeType="interactiveSeq" fill="hold">
                <p:childTnLst>
                  <p:par>
                    <p:cTn id="68" fill="hold">
                      <p:childTnLst>
                        <p:par>
                          <p:cTn id="69" fill="hold">
                            <p:stCondLst>
                              <p:cond delay="0"/>
                            </p:stCondLst>
                            <p:childTnLst>
                              <p:par>
                                <p:cTn id="70" nodeType="clickEffect" fill="hold" presetClass="mediacall">
                                  <p:stCondLst>
                                    <p:cond delay="0"/>
                                  </p:stCondLst>
                                  <p:childTnLst>
                                    <p:cmd type="call" cmd="togglePause">
                                      <p:cBhvr>
                                        <p:cTn id="71" dur="1" fill="hold"/>
                                        <p:tgtEl>
                                          <p:spTgt spid="152"/>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Setting up PDW</a:t>
            </a:r>
            <a:endParaRPr b="0" lang="en-US" sz="3200" spc="-1" strike="noStrike">
              <a:latin typeface="Arial"/>
            </a:endParaRPr>
          </a:p>
        </p:txBody>
      </p:sp>
      <p:sp>
        <p:nvSpPr>
          <p:cNvPr id="154" name="CustomShape 2"/>
          <p:cNvSpPr/>
          <p:nvPr/>
        </p:nvSpPr>
        <p:spPr>
          <a:xfrm>
            <a:off x="360000" y="1980000"/>
            <a:ext cx="9178200" cy="4678200"/>
          </a:xfrm>
          <a:prstGeom prst="rect">
            <a:avLst/>
          </a:prstGeom>
          <a:noFill/>
          <a:ln>
            <a:noFill/>
          </a:ln>
        </p:spPr>
        <p:style>
          <a:lnRef idx="0"/>
          <a:fillRef idx="0"/>
          <a:effectRef idx="0"/>
          <a:fontRef idx="minor"/>
        </p:style>
      </p:sp>
      <p:sp>
        <p:nvSpPr>
          <p:cNvPr id="155" name="CustomShape 3"/>
          <p:cNvSpPr/>
          <p:nvPr/>
        </p:nvSpPr>
        <p:spPr>
          <a:xfrm>
            <a:off x="468360" y="1646280"/>
            <a:ext cx="921960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Make sure that interface setting  is set to your soundcard or virtual cable, and that POCSAG and FLEX are checked off:</a:t>
            </a:r>
            <a:endParaRPr b="0" lang="en-US" sz="1800" spc="-1" strike="noStrike">
              <a:latin typeface="Arial"/>
            </a:endParaRPr>
          </a:p>
          <a:p>
            <a:pPr>
              <a:lnSpc>
                <a:spcPct val="100000"/>
              </a:lnSpc>
            </a:pPr>
            <a:endParaRPr b="0" lang="en-US" sz="1800" spc="-1" strike="noStrike">
              <a:latin typeface="Arial"/>
            </a:endParaRPr>
          </a:p>
        </p:txBody>
      </p:sp>
      <p:pic>
        <p:nvPicPr>
          <p:cNvPr id="156" name="Picture 2" descr=""/>
          <p:cNvPicPr/>
          <p:nvPr/>
        </p:nvPicPr>
        <p:blipFill>
          <a:blip r:embed="rId1"/>
          <a:stretch/>
        </p:blipFill>
        <p:spPr>
          <a:xfrm>
            <a:off x="0" y="2408400"/>
            <a:ext cx="5039640" cy="4151160"/>
          </a:xfrm>
          <a:prstGeom prst="rect">
            <a:avLst/>
          </a:prstGeom>
          <a:ln>
            <a:noFill/>
          </a:ln>
        </p:spPr>
      </p:pic>
      <p:pic>
        <p:nvPicPr>
          <p:cNvPr id="157" name="Picture 3" descr=""/>
          <p:cNvPicPr/>
          <p:nvPr/>
        </p:nvPicPr>
        <p:blipFill>
          <a:blip r:embed="rId2"/>
          <a:stretch/>
        </p:blipFill>
        <p:spPr>
          <a:xfrm>
            <a:off x="5345280" y="2789280"/>
            <a:ext cx="4286520" cy="3276000"/>
          </a:xfrm>
          <a:prstGeom prst="rect">
            <a:avLst/>
          </a:prstGeom>
          <a:ln>
            <a:noFill/>
          </a:ln>
        </p:spPr>
      </p:pic>
    </p:spTree>
  </p:cSld>
  <p:timing>
    <p:tnLst>
      <p:par>
        <p:cTn id="72" dur="indefinite" restart="never" nodeType="tmRoot">
          <p:childTnLst>
            <p:seq>
              <p:cTn id="73"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Setting up PDW</a:t>
            </a:r>
            <a:endParaRPr b="0" lang="en-US" sz="3200" spc="-1" strike="noStrike">
              <a:latin typeface="Arial"/>
            </a:endParaRPr>
          </a:p>
        </p:txBody>
      </p:sp>
      <p:sp>
        <p:nvSpPr>
          <p:cNvPr id="159" name="CustomShape 2"/>
          <p:cNvSpPr/>
          <p:nvPr/>
        </p:nvSpPr>
        <p:spPr>
          <a:xfrm>
            <a:off x="360000" y="1980000"/>
            <a:ext cx="9178200" cy="4678200"/>
          </a:xfrm>
          <a:prstGeom prst="rect">
            <a:avLst/>
          </a:prstGeom>
          <a:noFill/>
          <a:ln>
            <a:noFill/>
          </a:ln>
        </p:spPr>
        <p:style>
          <a:lnRef idx="0"/>
          <a:fillRef idx="0"/>
          <a:effectRef idx="0"/>
          <a:fontRef idx="minor"/>
        </p:style>
      </p:sp>
      <p:sp>
        <p:nvSpPr>
          <p:cNvPr id="160" name="CustomShape 3"/>
          <p:cNvSpPr/>
          <p:nvPr/>
        </p:nvSpPr>
        <p:spPr>
          <a:xfrm>
            <a:off x="468360" y="1646280"/>
            <a:ext cx="921960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Decoding will occur automatically if you are tuned to a Pager signal. You tune to the signal with your spectrum analyzer, not PDW itself. </a:t>
            </a:r>
            <a:endParaRPr b="0" lang="en-US" sz="1800" spc="-1" strike="noStrike">
              <a:latin typeface="Arial"/>
            </a:endParaRPr>
          </a:p>
          <a:p>
            <a:pPr>
              <a:lnSpc>
                <a:spcPct val="100000"/>
              </a:lnSpc>
            </a:pPr>
            <a:endParaRPr b="0" lang="en-US" sz="1800" spc="-1" strike="noStrike">
              <a:latin typeface="Arial"/>
            </a:endParaRPr>
          </a:p>
        </p:txBody>
      </p:sp>
      <p:pic>
        <p:nvPicPr>
          <p:cNvPr id="161" name="Picture 2" descr=""/>
          <p:cNvPicPr/>
          <p:nvPr/>
        </p:nvPicPr>
        <p:blipFill>
          <a:blip r:embed="rId1"/>
          <a:stretch/>
        </p:blipFill>
        <p:spPr>
          <a:xfrm>
            <a:off x="0" y="2408400"/>
            <a:ext cx="9894240" cy="4556160"/>
          </a:xfrm>
          <a:prstGeom prst="rect">
            <a:avLst/>
          </a:prstGeom>
          <a:ln>
            <a:noFill/>
          </a:ln>
        </p:spPr>
      </p:pic>
    </p:spTree>
  </p:cSld>
  <p:timing>
    <p:tnLst>
      <p:par>
        <p:cTn id="74" dur="indefinite" restart="never" nodeType="tmRoot">
          <p:childTnLst>
            <p:seq>
              <p:cTn id="75"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Juicy stuff found</a:t>
            </a:r>
            <a:endParaRPr b="0" lang="en-US" sz="3200" spc="-1" strike="noStrike">
              <a:latin typeface="Arial"/>
            </a:endParaRPr>
          </a:p>
        </p:txBody>
      </p:sp>
      <p:sp>
        <p:nvSpPr>
          <p:cNvPr id="163" name="CustomShape 2"/>
          <p:cNvSpPr/>
          <p:nvPr/>
        </p:nvSpPr>
        <p:spPr>
          <a:xfrm>
            <a:off x="360000" y="1980000"/>
            <a:ext cx="9178200" cy="4678200"/>
          </a:xfrm>
          <a:prstGeom prst="rect">
            <a:avLst/>
          </a:prstGeom>
          <a:noFill/>
          <a:ln>
            <a:noFill/>
          </a:ln>
        </p:spPr>
        <p:style>
          <a:lnRef idx="0"/>
          <a:fillRef idx="0"/>
          <a:effectRef idx="0"/>
          <a:fontRef idx="minor"/>
        </p:style>
      </p:sp>
      <p:sp>
        <p:nvSpPr>
          <p:cNvPr id="164" name="CustomShape 3"/>
          <p:cNvSpPr/>
          <p:nvPr/>
        </p:nvSpPr>
        <p:spPr>
          <a:xfrm>
            <a:off x="316080" y="1646280"/>
            <a:ext cx="9219600" cy="912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Many Pagers are unencrypted, Though FLEX does support encryption, it was not being used at my local hospital. If you listen long enough, you can find PII. </a:t>
            </a:r>
            <a:endParaRPr b="0" lang="en-US" sz="1800" spc="-1" strike="noStrike">
              <a:latin typeface="Arial"/>
            </a:endParaRPr>
          </a:p>
          <a:p>
            <a:pPr>
              <a:lnSpc>
                <a:spcPct val="100000"/>
              </a:lnSpc>
            </a:pPr>
            <a:endParaRPr b="0" lang="en-US" sz="1800" spc="-1" strike="noStrike">
              <a:latin typeface="Arial"/>
            </a:endParaRPr>
          </a:p>
        </p:txBody>
      </p:sp>
      <p:pic>
        <p:nvPicPr>
          <p:cNvPr id="165" name="Picture 3" descr=""/>
          <p:cNvPicPr/>
          <p:nvPr/>
        </p:nvPicPr>
        <p:blipFill>
          <a:blip r:embed="rId1"/>
          <a:stretch/>
        </p:blipFill>
        <p:spPr>
          <a:xfrm>
            <a:off x="239760" y="3398760"/>
            <a:ext cx="6646320" cy="789840"/>
          </a:xfrm>
          <a:prstGeom prst="rect">
            <a:avLst/>
          </a:prstGeom>
          <a:ln>
            <a:noFill/>
          </a:ln>
        </p:spPr>
      </p:pic>
      <p:pic>
        <p:nvPicPr>
          <p:cNvPr id="166" name="Picture 4" descr=""/>
          <p:cNvPicPr/>
          <p:nvPr/>
        </p:nvPicPr>
        <p:blipFill>
          <a:blip r:embed="rId2"/>
          <a:stretch/>
        </p:blipFill>
        <p:spPr>
          <a:xfrm>
            <a:off x="227160" y="4846680"/>
            <a:ext cx="9852840" cy="761400"/>
          </a:xfrm>
          <a:prstGeom prst="rect">
            <a:avLst/>
          </a:prstGeom>
          <a:ln>
            <a:noFill/>
          </a:ln>
        </p:spPr>
      </p:pic>
      <p:pic>
        <p:nvPicPr>
          <p:cNvPr id="167" name="Picture 2" descr=""/>
          <p:cNvPicPr/>
          <p:nvPr/>
        </p:nvPicPr>
        <p:blipFill>
          <a:blip r:embed="rId3"/>
          <a:stretch/>
        </p:blipFill>
        <p:spPr>
          <a:xfrm>
            <a:off x="239760" y="2255760"/>
            <a:ext cx="9665640" cy="904320"/>
          </a:xfrm>
          <a:prstGeom prst="rect">
            <a:avLst/>
          </a:prstGeom>
          <a:ln>
            <a:noFill/>
          </a:ln>
        </p:spPr>
      </p:pic>
    </p:spTree>
  </p:cSld>
  <p:timing>
    <p:tnLst>
      <p:par>
        <p:cTn id="76" dur="indefinite" restart="never" nodeType="tmRoot">
          <p:childTnLst>
            <p:seq>
              <p:cTn id="77"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Cordless Phones</a:t>
            </a:r>
            <a:endParaRPr b="0" lang="en-US" sz="3200" spc="-1" strike="noStrike">
              <a:latin typeface="Arial"/>
            </a:endParaRPr>
          </a:p>
        </p:txBody>
      </p:sp>
      <p:sp>
        <p:nvSpPr>
          <p:cNvPr id="169" name="CustomShape 2"/>
          <p:cNvSpPr/>
          <p:nvPr/>
        </p:nvSpPr>
        <p:spPr>
          <a:xfrm>
            <a:off x="360000" y="1980000"/>
            <a:ext cx="9178200" cy="4678200"/>
          </a:xfrm>
          <a:prstGeom prst="rect">
            <a:avLst/>
          </a:prstGeom>
          <a:noFill/>
          <a:ln>
            <a:noFill/>
          </a:ln>
        </p:spPr>
        <p:style>
          <a:lnRef idx="0"/>
          <a:fillRef idx="0"/>
          <a:effectRef idx="0"/>
          <a:fontRef idx="minor"/>
        </p:style>
      </p:sp>
      <p:sp>
        <p:nvSpPr>
          <p:cNvPr id="170" name="CustomShape 3"/>
          <p:cNvSpPr/>
          <p:nvPr/>
        </p:nvSpPr>
        <p:spPr>
          <a:xfrm>
            <a:off x="316080" y="1722600"/>
            <a:ext cx="9524160" cy="2284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Many cordless phones use DECT 6.0 in America, which occurs at 1.9 GHz. This is outside the range of the R820T/2 driver but is possible to listen to using an E4000 model. Aside from DECT, many cordless phones will use the ISM bands (900MHz, 2.4GHz, 5.GHz). 900MHz is within the range of the RTL-SDR.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Many of these phones use no encryption, and some are not even digital encoded, meaning you can listen to phone calls with just a spectrum analyzer. </a:t>
            </a:r>
            <a:endParaRPr b="0" lang="en-US" sz="1800" spc="-1" strike="noStrike">
              <a:latin typeface="Arial"/>
            </a:endParaRPr>
          </a:p>
          <a:p>
            <a:pPr>
              <a:lnSpc>
                <a:spcPct val="100000"/>
              </a:lnSpc>
            </a:pPr>
            <a:endParaRPr b="0" lang="en-US" sz="1800" spc="-1" strike="noStrike">
              <a:latin typeface="Arial"/>
            </a:endParaRPr>
          </a:p>
        </p:txBody>
      </p:sp>
      <p:pic>
        <p:nvPicPr>
          <p:cNvPr id="171" name="Picture 4" descr=""/>
          <p:cNvPicPr/>
          <p:nvPr/>
        </p:nvPicPr>
        <p:blipFill>
          <a:blip r:embed="rId1"/>
          <a:stretch/>
        </p:blipFill>
        <p:spPr>
          <a:xfrm>
            <a:off x="544680" y="3710880"/>
            <a:ext cx="6476400" cy="3630960"/>
          </a:xfrm>
          <a:prstGeom prst="rect">
            <a:avLst/>
          </a:prstGeom>
          <a:ln>
            <a:noFill/>
          </a:ln>
        </p:spPr>
      </p:pic>
    </p:spTree>
  </p:cSld>
  <p:timing>
    <p:tnLst>
      <p:par>
        <p:cTn id="78" dur="indefinite" restart="never" nodeType="tmRoot">
          <p:childTnLst>
            <p:seq>
              <p:cTn id="79"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Cordless Phones</a:t>
            </a:r>
            <a:endParaRPr b="0" lang="en-US" sz="3200" spc="-1" strike="noStrike">
              <a:latin typeface="Arial"/>
            </a:endParaRPr>
          </a:p>
        </p:txBody>
      </p:sp>
      <p:sp>
        <p:nvSpPr>
          <p:cNvPr id="173" name="CustomShape 2"/>
          <p:cNvSpPr/>
          <p:nvPr/>
        </p:nvSpPr>
        <p:spPr>
          <a:xfrm>
            <a:off x="360000" y="1980000"/>
            <a:ext cx="9178200" cy="4678200"/>
          </a:xfrm>
          <a:prstGeom prst="rect">
            <a:avLst/>
          </a:prstGeom>
          <a:noFill/>
          <a:ln>
            <a:noFill/>
          </a:ln>
        </p:spPr>
        <p:style>
          <a:lnRef idx="0"/>
          <a:fillRef idx="0"/>
          <a:effectRef idx="0"/>
          <a:fontRef idx="minor"/>
        </p:style>
      </p:sp>
      <p:sp>
        <p:nvSpPr>
          <p:cNvPr id="174" name="CustomShape 3"/>
          <p:cNvSpPr/>
          <p:nvPr/>
        </p:nvSpPr>
        <p:spPr>
          <a:xfrm>
            <a:off x="316080" y="1722600"/>
            <a:ext cx="9524160" cy="1186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Using the spectrum analyzer SDR#, I recorded a two-conversation coming from a Sony SPP-AQ600. While this is an older phone released in 1996, there are still new 5.8GHz phones coming out today that can be listened to using the same method.</a:t>
            </a:r>
            <a:endParaRPr b="0" lang="en-US" sz="1800" spc="-1" strike="noStrike">
              <a:latin typeface="Arial"/>
            </a:endParaRPr>
          </a:p>
          <a:p>
            <a:pPr>
              <a:lnSpc>
                <a:spcPct val="100000"/>
              </a:lnSpc>
            </a:pPr>
            <a:endParaRPr b="0" lang="en-US" sz="1800" spc="-1" strike="noStrike">
              <a:latin typeface="Arial"/>
            </a:endParaRPr>
          </a:p>
        </p:txBody>
      </p:sp>
      <p:pic>
        <p:nvPicPr>
          <p:cNvPr id="175" name="" descr=""/>
          <p:cNvPicPr/>
          <p:nvPr/>
        </p:nvPicPr>
        <p:blipFill>
          <a:blip r:embed="rId1"/>
          <a:stretch/>
        </p:blipFill>
        <p:spPr>
          <a:xfrm>
            <a:off x="914400" y="3124440"/>
            <a:ext cx="2766240" cy="3184560"/>
          </a:xfrm>
          <a:prstGeom prst="rect">
            <a:avLst/>
          </a:prstGeom>
          <a:ln>
            <a:noFill/>
          </a:ln>
        </p:spPr>
      </p:pic>
      <p:sp>
        <p:nvSpPr>
          <p:cNvPr id="176" name="CustomShape 4"/>
          <p:cNvSpPr/>
          <p:nvPr/>
        </p:nvSpPr>
        <p:spPr>
          <a:xfrm>
            <a:off x="3931920" y="3219480"/>
            <a:ext cx="5211720" cy="2906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Released in 1996</a:t>
            </a:r>
            <a:endParaRPr b="0" lang="en-US" sz="1800" spc="-1" strike="noStrike">
              <a:latin typeface="Arial"/>
            </a:endParaRPr>
          </a:p>
          <a:p>
            <a:pPr>
              <a:lnSpc>
                <a:spcPct val="100000"/>
              </a:lnSpc>
            </a:pPr>
            <a:r>
              <a:rPr b="0" lang="en-US" sz="1800" spc="-1" strike="noStrike">
                <a:solidFill>
                  <a:srgbClr val="000000"/>
                </a:solidFill>
                <a:latin typeface="Arial"/>
                <a:ea typeface="DejaVu Sans"/>
              </a:rPr>
              <a:t>43 – 46 MHz (Base Phone)</a:t>
            </a:r>
            <a:endParaRPr b="0" lang="en-US" sz="1800" spc="-1" strike="noStrike">
              <a:latin typeface="Arial"/>
            </a:endParaRPr>
          </a:p>
          <a:p>
            <a:pPr>
              <a:lnSpc>
                <a:spcPct val="100000"/>
              </a:lnSpc>
            </a:pPr>
            <a:r>
              <a:rPr b="0" lang="en-US" sz="1800" spc="-1" strike="noStrike">
                <a:solidFill>
                  <a:srgbClr val="000000"/>
                </a:solidFill>
                <a:latin typeface="Arial"/>
                <a:ea typeface="DejaVu Sans"/>
              </a:rPr>
              <a:t>48 – 49 MHz (Handset)</a:t>
            </a:r>
            <a:endParaRPr b="0" lang="en-US" sz="1800" spc="-1" strike="noStrike">
              <a:latin typeface="Arial"/>
            </a:endParaRPr>
          </a:p>
          <a:p>
            <a:pPr>
              <a:lnSpc>
                <a:spcPct val="100000"/>
              </a:lnSpc>
            </a:pPr>
            <a:r>
              <a:rPr b="0" lang="en-US" sz="1800" spc="-1" strike="noStrike">
                <a:solidFill>
                  <a:srgbClr val="000000"/>
                </a:solidFill>
                <a:latin typeface="Arial"/>
                <a:ea typeface="DejaVu Sans"/>
              </a:rPr>
              <a:t>25 Channels</a:t>
            </a:r>
            <a:endParaRPr b="0" lang="en-US" sz="1800" spc="-1" strike="noStrike">
              <a:latin typeface="Arial"/>
            </a:endParaRPr>
          </a:p>
          <a:p>
            <a:pPr>
              <a:lnSpc>
                <a:spcPct val="100000"/>
              </a:lnSpc>
            </a:pPr>
            <a:r>
              <a:rPr b="0" lang="en-US" sz="1800" spc="-1" strike="noStrike">
                <a:solidFill>
                  <a:srgbClr val="000000"/>
                </a:solidFill>
                <a:latin typeface="Arial"/>
                <a:ea typeface="DejaVu Sans"/>
              </a:rPr>
              <a:t>Analog, FM Duplex</a:t>
            </a:r>
            <a:endParaRPr b="0" lang="en-US" sz="1800" spc="-1" strike="noStrike">
              <a:latin typeface="Arial"/>
            </a:endParaRPr>
          </a:p>
          <a:p>
            <a:pPr>
              <a:lnSpc>
                <a:spcPct val="100000"/>
              </a:lnSpc>
            </a:pPr>
            <a:r>
              <a:rPr b="0" lang="en-US" sz="1800" spc="-1" strike="noStrike">
                <a:solidFill>
                  <a:srgbClr val="000000"/>
                </a:solidFill>
                <a:latin typeface="Arial"/>
                <a:ea typeface="DejaVu Sans"/>
              </a:rPr>
              <a:t>FCC ID: AK8SPPQ150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NO ENCRYPTION</a:t>
            </a:r>
            <a:endParaRPr b="0" lang="en-US" sz="1800" spc="-1" strike="noStrike">
              <a:latin typeface="Arial"/>
            </a:endParaRPr>
          </a:p>
          <a:p>
            <a:pPr>
              <a:lnSpc>
                <a:spcPct val="100000"/>
              </a:lnSpc>
            </a:pPr>
            <a:endParaRPr b="0" lang="en-US" sz="1800" spc="-1" strike="noStrike">
              <a:latin typeface="Arial"/>
            </a:endParaRPr>
          </a:p>
        </p:txBody>
      </p:sp>
    </p:spTree>
  </p:cSld>
  <p:timing>
    <p:tnLst>
      <p:par>
        <p:cTn id="80" dur="indefinite" restart="never" nodeType="tmRoot">
          <p:childTnLst>
            <p:seq>
              <p:cTn id="81"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The RTL-SDR</a:t>
            </a:r>
            <a:endParaRPr b="0" lang="en-US" sz="3200" spc="-1" strike="noStrike">
              <a:latin typeface="Arial"/>
            </a:endParaRPr>
          </a:p>
        </p:txBody>
      </p:sp>
      <p:sp>
        <p:nvSpPr>
          <p:cNvPr id="87" name="CustomShape 2"/>
          <p:cNvSpPr/>
          <p:nvPr/>
        </p:nvSpPr>
        <p:spPr>
          <a:xfrm>
            <a:off x="360000" y="1980000"/>
            <a:ext cx="9178200" cy="4678200"/>
          </a:xfrm>
          <a:prstGeom prst="rect">
            <a:avLst/>
          </a:prstGeom>
          <a:noFill/>
          <a:ln>
            <a:noFill/>
          </a:ln>
        </p:spPr>
        <p:style>
          <a:lnRef idx="0"/>
          <a:fillRef idx="0"/>
          <a:effectRef idx="0"/>
          <a:fontRef idx="minor"/>
        </p:style>
      </p:sp>
      <p:sp>
        <p:nvSpPr>
          <p:cNvPr id="88" name="CustomShape 3"/>
          <p:cNvSpPr/>
          <p:nvPr/>
        </p:nvSpPr>
        <p:spPr>
          <a:xfrm>
            <a:off x="640080" y="1828800"/>
            <a:ext cx="8228880" cy="476964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Font typeface="Arial"/>
              <a:buChar char="•"/>
            </a:pPr>
            <a:r>
              <a:rPr b="0" lang="en-US" sz="1800" spc="-1" strike="noStrike">
                <a:solidFill>
                  <a:srgbClr val="000000"/>
                </a:solidFill>
                <a:latin typeface="Arial"/>
                <a:ea typeface="DejaVu Sans"/>
              </a:rPr>
              <a:t>Originally a DVB-T tuner for watching television. It was discovered it supported a large frequency range, with could be used with a custom driver.</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RTL-SDR uses the R820T/R820T2 driver, which supports Frequency Range of 24 – 1766 MHz.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An experimental driver from </a:t>
            </a:r>
            <a:r>
              <a:rPr b="0" lang="en-US" sz="1800" spc="-1" strike="noStrike" u="sng">
                <a:solidFill>
                  <a:srgbClr val="0000ff"/>
                </a:solidFill>
                <a:uFillTx/>
                <a:latin typeface="Arial"/>
                <a:ea typeface="DejaVu Sans"/>
                <a:hlinkClick r:id="rId1"/>
              </a:rPr>
              <a:t>https://github.com/mutability/rtl-sdr/</a:t>
            </a:r>
            <a:r>
              <a:rPr b="0" lang="en-US" sz="1800" spc="-1" strike="noStrike">
                <a:solidFill>
                  <a:srgbClr val="000000"/>
                </a:solidFill>
                <a:latin typeface="Arial"/>
                <a:ea typeface="DejaVu Sans"/>
              </a:rPr>
              <a:t> supports frequency range of 13 – 1864 MHz.</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Some older RTL-SDRs use the E4000 driver and support  55MHz to 2300 MHz. These are more rare and expensive.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89" name="" descr=""/>
          <p:cNvPicPr/>
          <p:nvPr/>
        </p:nvPicPr>
        <p:blipFill>
          <a:blip r:embed="rId2"/>
          <a:stretch/>
        </p:blipFill>
        <p:spPr>
          <a:xfrm>
            <a:off x="2377440" y="4114800"/>
            <a:ext cx="4136760" cy="254484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Cordless Phones</a:t>
            </a:r>
            <a:endParaRPr b="0" lang="en-US" sz="3200" spc="-1" strike="noStrike">
              <a:latin typeface="Arial"/>
            </a:endParaRPr>
          </a:p>
        </p:txBody>
      </p:sp>
      <p:sp>
        <p:nvSpPr>
          <p:cNvPr id="178" name="CustomShape 2"/>
          <p:cNvSpPr/>
          <p:nvPr/>
        </p:nvSpPr>
        <p:spPr>
          <a:xfrm>
            <a:off x="360000" y="1980000"/>
            <a:ext cx="9178200" cy="4678200"/>
          </a:xfrm>
          <a:prstGeom prst="rect">
            <a:avLst/>
          </a:prstGeom>
          <a:noFill/>
          <a:ln>
            <a:noFill/>
          </a:ln>
        </p:spPr>
        <p:style>
          <a:lnRef idx="0"/>
          <a:fillRef idx="0"/>
          <a:effectRef idx="0"/>
          <a:fontRef idx="minor"/>
        </p:style>
      </p:sp>
      <p:sp>
        <p:nvSpPr>
          <p:cNvPr id="179" name="CustomShape 3"/>
          <p:cNvSpPr/>
          <p:nvPr/>
        </p:nvSpPr>
        <p:spPr>
          <a:xfrm>
            <a:off x="316080" y="1722600"/>
            <a:ext cx="9524160" cy="638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Two way phone conversation:</a:t>
            </a:r>
            <a:endParaRPr b="0" lang="en-US" sz="1800" spc="-1" strike="noStrike">
              <a:latin typeface="Arial"/>
            </a:endParaRPr>
          </a:p>
          <a:p>
            <a:pPr>
              <a:lnSpc>
                <a:spcPct val="100000"/>
              </a:lnSpc>
            </a:pPr>
            <a:endParaRPr b="0" lang="en-US" sz="1800" spc="-1" strike="noStrike">
              <a:latin typeface="Arial"/>
            </a:endParaRPr>
          </a:p>
        </p:txBody>
      </p:sp>
    </p:spTree>
  </p:cSld>
  <p:timing>
    <p:tnLst>
      <p:par>
        <p:cTn id="82" dur="indefinite" restart="never" nodeType="tmRoot">
          <p:childTnLst>
            <p:seq>
              <p:cTn id="83"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Cordless Phones</a:t>
            </a:r>
            <a:endParaRPr b="0" lang="en-US" sz="3200" spc="-1" strike="noStrike">
              <a:latin typeface="Arial"/>
            </a:endParaRPr>
          </a:p>
        </p:txBody>
      </p:sp>
      <p:sp>
        <p:nvSpPr>
          <p:cNvPr id="181" name="CustomShape 2"/>
          <p:cNvSpPr/>
          <p:nvPr/>
        </p:nvSpPr>
        <p:spPr>
          <a:xfrm>
            <a:off x="360000" y="1980000"/>
            <a:ext cx="9178200" cy="4678200"/>
          </a:xfrm>
          <a:prstGeom prst="rect">
            <a:avLst/>
          </a:prstGeom>
          <a:noFill/>
          <a:ln>
            <a:noFill/>
          </a:ln>
        </p:spPr>
        <p:style>
          <a:lnRef idx="0"/>
          <a:fillRef idx="0"/>
          <a:effectRef idx="0"/>
          <a:fontRef idx="minor"/>
        </p:style>
      </p:sp>
      <p:sp>
        <p:nvSpPr>
          <p:cNvPr id="182" name="CustomShape 3"/>
          <p:cNvSpPr/>
          <p:nvPr/>
        </p:nvSpPr>
        <p:spPr>
          <a:xfrm>
            <a:off x="316080" y="1722600"/>
            <a:ext cx="9524160" cy="912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RTFM:</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83" name="" descr=""/>
          <p:cNvPicPr/>
          <p:nvPr/>
        </p:nvPicPr>
        <p:blipFill>
          <a:blip r:embed="rId1"/>
          <a:stretch/>
        </p:blipFill>
        <p:spPr>
          <a:xfrm>
            <a:off x="2181600" y="1828800"/>
            <a:ext cx="4950360" cy="4937400"/>
          </a:xfrm>
          <a:prstGeom prst="rect">
            <a:avLst/>
          </a:prstGeom>
          <a:ln>
            <a:noFill/>
          </a:ln>
        </p:spPr>
      </p:pic>
    </p:spTree>
  </p:cSld>
  <p:timing>
    <p:tnLst>
      <p:par>
        <p:cTn id="84" dur="indefinite" restart="never" nodeType="tmRoot">
          <p:childTnLst>
            <p:seq>
              <p:cTn id="85"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GSM ISMI Catcher</a:t>
            </a:r>
            <a:endParaRPr b="0" lang="en-US" sz="3200" spc="-1" strike="noStrike">
              <a:latin typeface="Arial"/>
            </a:endParaRPr>
          </a:p>
        </p:txBody>
      </p:sp>
      <p:sp>
        <p:nvSpPr>
          <p:cNvPr id="185" name="CustomShape 2"/>
          <p:cNvSpPr/>
          <p:nvPr/>
        </p:nvSpPr>
        <p:spPr>
          <a:xfrm>
            <a:off x="360000" y="1980000"/>
            <a:ext cx="9178200" cy="4678200"/>
          </a:xfrm>
          <a:prstGeom prst="rect">
            <a:avLst/>
          </a:prstGeom>
          <a:noFill/>
          <a:ln>
            <a:noFill/>
          </a:ln>
        </p:spPr>
        <p:style>
          <a:lnRef idx="0"/>
          <a:fillRef idx="0"/>
          <a:effectRef idx="0"/>
          <a:fontRef idx="minor"/>
        </p:style>
      </p:sp>
      <p:sp>
        <p:nvSpPr>
          <p:cNvPr id="186" name="CustomShape 3"/>
          <p:cNvSpPr/>
          <p:nvPr/>
        </p:nvSpPr>
        <p:spPr>
          <a:xfrm>
            <a:off x="620640" y="1798560"/>
            <a:ext cx="8991000" cy="3929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GSM is a 2G cell architecture, introduced in 1991.</a:t>
            </a:r>
            <a:endParaRPr b="0" lang="en-US" sz="1800" spc="-1" strike="noStrike">
              <a:latin typeface="Arial"/>
            </a:endParaRPr>
          </a:p>
          <a:p>
            <a:pPr>
              <a:lnSpc>
                <a:spcPct val="100000"/>
              </a:lnSpc>
            </a:pPr>
            <a:r>
              <a:rPr b="0" lang="en-US" sz="1800" spc="-1" strike="noStrike">
                <a:solidFill>
                  <a:srgbClr val="000000"/>
                </a:solidFill>
                <a:latin typeface="Arial"/>
                <a:ea typeface="DejaVu Sans"/>
              </a:rPr>
              <a:t>IMSI-catcher is a MITM attack against  cell phones.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The IMSI is the international mobile subscriber identity, and unique identifies users of a cell network.</a:t>
            </a:r>
            <a:endParaRPr b="0" lang="en-US" sz="1800" spc="-1" strike="noStrike">
              <a:latin typeface="Arial"/>
            </a:endParaRPr>
          </a:p>
          <a:p>
            <a:pPr>
              <a:lnSpc>
                <a:spcPct val="100000"/>
              </a:lnSpc>
            </a:pPr>
            <a:r>
              <a:rPr b="0" lang="en-US" sz="1800" spc="-1" strike="noStrike">
                <a:solidFill>
                  <a:srgbClr val="000000"/>
                </a:solidFill>
                <a:latin typeface="Arial"/>
                <a:ea typeface="DejaVu Sans"/>
              </a:rPr>
              <a:t>An IMSI catcher attacks as a fake mobile tower between a phone and real cell tower.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Often used by law enforcement and intelligence agencies.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Might be illegal depending on local laws.</a:t>
            </a:r>
            <a:endParaRPr b="0" lang="en-US" sz="1800" spc="-1" strike="noStrike">
              <a:latin typeface="Arial"/>
            </a:endParaRPr>
          </a:p>
          <a:p>
            <a:pPr>
              <a:lnSpc>
                <a:spcPct val="100000"/>
              </a:lnSpc>
            </a:pPr>
            <a:r>
              <a:rPr b="0" lang="en-US" sz="1800" spc="-1" strike="noStrike">
                <a:solidFill>
                  <a:srgbClr val="000000"/>
                </a:solidFill>
                <a:latin typeface="Arial"/>
                <a:ea typeface="DejaVu Sans"/>
              </a:rPr>
              <a:t>Might be detectable.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RTL-SDR and other SDRs can be used as IMSI catchers.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https://github.com/Oros42/IMSI-catcher</a:t>
            </a: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p:txBody>
      </p:sp>
    </p:spTree>
  </p:cSld>
  <p:timing>
    <p:tnLst>
      <p:par>
        <p:cTn id="86" dur="indefinite" restart="never" nodeType="tmRoot">
          <p:childTnLst>
            <p:seq>
              <p:cTn id="87"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GSM ISMI Catcher</a:t>
            </a:r>
            <a:endParaRPr b="0" lang="en-US" sz="3200" spc="-1" strike="noStrike">
              <a:latin typeface="Arial"/>
            </a:endParaRPr>
          </a:p>
        </p:txBody>
      </p:sp>
      <p:sp>
        <p:nvSpPr>
          <p:cNvPr id="188" name="CustomShape 2"/>
          <p:cNvSpPr/>
          <p:nvPr/>
        </p:nvSpPr>
        <p:spPr>
          <a:xfrm>
            <a:off x="360000" y="1980000"/>
            <a:ext cx="9178200" cy="4678200"/>
          </a:xfrm>
          <a:prstGeom prst="rect">
            <a:avLst/>
          </a:prstGeom>
          <a:noFill/>
          <a:ln>
            <a:noFill/>
          </a:ln>
        </p:spPr>
        <p:style>
          <a:lnRef idx="0"/>
          <a:fillRef idx="0"/>
          <a:effectRef idx="0"/>
          <a:fontRef idx="minor"/>
        </p:style>
      </p:sp>
      <p:sp>
        <p:nvSpPr>
          <p:cNvPr id="189" name="CustomShape 3"/>
          <p:cNvSpPr/>
          <p:nvPr/>
        </p:nvSpPr>
        <p:spPr>
          <a:xfrm>
            <a:off x="335520" y="1659600"/>
            <a:ext cx="8991000" cy="2637720"/>
          </a:xfrm>
          <a:prstGeom prst="rect">
            <a:avLst/>
          </a:prstGeom>
          <a:noFill/>
          <a:ln>
            <a:noFill/>
          </a:ln>
        </p:spPr>
        <p:style>
          <a:lnRef idx="0"/>
          <a:fillRef idx="0"/>
          <a:effectRef idx="0"/>
          <a:fontRef idx="minor"/>
        </p:style>
        <p:txBody>
          <a:bodyPr lIns="90000" rIns="90000" tIns="45000" bIns="45000"/>
          <a:p>
            <a:pPr>
              <a:lnSpc>
                <a:spcPct val="100000"/>
              </a:lnSpc>
              <a:spcAft>
                <a:spcPts val="1134"/>
              </a:spcAft>
            </a:pPr>
            <a:r>
              <a:rPr b="0" lang="en-US" sz="1100" spc="-1" strike="noStrike">
                <a:solidFill>
                  <a:srgbClr val="000000"/>
                </a:solidFill>
                <a:latin typeface="Arial"/>
                <a:ea typeface="DejaVu Sans"/>
              </a:rPr>
              <a:t>The MSC communicates with the </a:t>
            </a:r>
            <a:r>
              <a:rPr b="1" lang="en-US" sz="1100" spc="-1" strike="noStrike">
                <a:solidFill>
                  <a:srgbClr val="000000"/>
                </a:solidFill>
                <a:latin typeface="Arial"/>
                <a:ea typeface="DejaVu Sans"/>
              </a:rPr>
              <a:t>HLR</a:t>
            </a:r>
            <a:r>
              <a:rPr b="0" lang="en-US" sz="1100" spc="-1" strike="noStrike">
                <a:solidFill>
                  <a:srgbClr val="000000"/>
                </a:solidFill>
                <a:latin typeface="Arial"/>
                <a:ea typeface="DejaVu Sans"/>
              </a:rPr>
              <a:t> – Home Location Register. It is a central database that stores all the subscription information from your SIM card, using your ISMI as the primary key to each HLR record. The main function of the HLR is to update the location of subscribers as they physically move to a new Location Area. </a:t>
            </a:r>
            <a:endParaRPr b="0" lang="en-US" sz="1100" spc="-1" strike="noStrike">
              <a:latin typeface="Arial"/>
            </a:endParaRPr>
          </a:p>
          <a:p>
            <a:pPr>
              <a:lnSpc>
                <a:spcPct val="100000"/>
              </a:lnSpc>
              <a:spcAft>
                <a:spcPts val="1134"/>
              </a:spcAft>
            </a:pPr>
            <a:r>
              <a:rPr b="0" lang="en-US" sz="1100" spc="-1" strike="noStrike">
                <a:solidFill>
                  <a:srgbClr val="000000"/>
                </a:solidFill>
                <a:latin typeface="Arial"/>
                <a:ea typeface="DejaVu Sans"/>
              </a:rPr>
              <a:t>The Visitor Location Register (</a:t>
            </a:r>
            <a:r>
              <a:rPr b="1" lang="en-US" sz="1100" spc="-1" strike="noStrike">
                <a:solidFill>
                  <a:srgbClr val="000000"/>
                </a:solidFill>
                <a:latin typeface="Arial"/>
                <a:ea typeface="DejaVu Sans"/>
              </a:rPr>
              <a:t>VLR</a:t>
            </a:r>
            <a:r>
              <a:rPr b="0" lang="en-US" sz="1100" spc="-1" strike="noStrike">
                <a:solidFill>
                  <a:srgbClr val="000000"/>
                </a:solidFill>
                <a:latin typeface="Arial"/>
                <a:ea typeface="DejaVu Sans"/>
              </a:rPr>
              <a:t>) is a database that contains a similar information in the HLR, but only for subscribers in its Location Area. Every Location Area has a VLR. The VLR reduces network traffic and queries to the HLR. The VLR also assigns </a:t>
            </a:r>
            <a:r>
              <a:rPr b="1" lang="en-US" sz="1100" spc="-1" strike="noStrike">
                <a:solidFill>
                  <a:srgbClr val="000000"/>
                </a:solidFill>
                <a:latin typeface="Arial"/>
                <a:ea typeface="DejaVu Sans"/>
              </a:rPr>
              <a:t>TMSI</a:t>
            </a:r>
            <a:r>
              <a:rPr b="0" lang="en-US" sz="1100" spc="-1" strike="noStrike">
                <a:solidFill>
                  <a:srgbClr val="000000"/>
                </a:solidFill>
                <a:latin typeface="Arial"/>
                <a:ea typeface="DejaVu Sans"/>
              </a:rPr>
              <a:t>s (Temporary Mobile Subscriber Identity) to MS as it enters the LAC. </a:t>
            </a:r>
            <a:endParaRPr b="0" lang="en-US" sz="1100" spc="-1" strike="noStrike">
              <a:latin typeface="Arial"/>
            </a:endParaRPr>
          </a:p>
          <a:p>
            <a:pPr>
              <a:lnSpc>
                <a:spcPct val="100000"/>
              </a:lnSpc>
              <a:spcAft>
                <a:spcPts val="1134"/>
              </a:spcAft>
            </a:pPr>
            <a:r>
              <a:rPr b="0" lang="en-US" sz="1100" spc="-1" strike="noStrike">
                <a:solidFill>
                  <a:srgbClr val="000000"/>
                </a:solidFill>
                <a:latin typeface="Arial"/>
                <a:ea typeface="DejaVu Sans"/>
              </a:rPr>
              <a:t>Each Location Area has a code now as a </a:t>
            </a:r>
            <a:r>
              <a:rPr b="1" lang="en-US" sz="1100" spc="-1" strike="noStrike">
                <a:solidFill>
                  <a:srgbClr val="000000"/>
                </a:solidFill>
                <a:latin typeface="Arial"/>
                <a:ea typeface="DejaVu Sans"/>
              </a:rPr>
              <a:t>LAC</a:t>
            </a:r>
            <a:r>
              <a:rPr b="0" lang="en-US" sz="1100" spc="-1" strike="noStrike">
                <a:solidFill>
                  <a:srgbClr val="000000"/>
                </a:solidFill>
                <a:latin typeface="Arial"/>
                <a:ea typeface="DejaVu Sans"/>
              </a:rPr>
              <a:t> – Location Area Code.</a:t>
            </a:r>
            <a:endParaRPr b="0" lang="en-US" sz="1100" spc="-1" strike="noStrike">
              <a:latin typeface="Arial"/>
            </a:endParaRPr>
          </a:p>
          <a:p>
            <a:pPr>
              <a:lnSpc>
                <a:spcPct val="100000"/>
              </a:lnSpc>
            </a:pPr>
            <a:r>
              <a:rPr b="1" lang="en-US" sz="1100" spc="-1" strike="noStrike">
                <a:solidFill>
                  <a:srgbClr val="000000"/>
                </a:solidFill>
                <a:latin typeface="Arial"/>
                <a:ea typeface="DejaVu Sans"/>
              </a:rPr>
              <a:t>Roaming</a:t>
            </a:r>
            <a:r>
              <a:rPr b="0" lang="en-US" sz="1100" spc="-1" strike="noStrike">
                <a:solidFill>
                  <a:srgbClr val="000000"/>
                </a:solidFill>
                <a:latin typeface="Arial"/>
                <a:ea typeface="DejaVu Sans"/>
              </a:rPr>
              <a:t>: You leave LAC 1 and enter LAC 2. You cell phone connects to a BTS in LAC 2. The ISMI in your SIM is used to identify you and the VLR does not recognize you. The VLR requests your subscription data from the HLR. The HRL looks up the HLR record associated to that ISMI. HLR sends subscription data to the VLR in LAC 2 and tells the VLR in LAC 1 to remove the data. The VLR then assigns you a TSMI to continue communication.</a:t>
            </a:r>
            <a:endParaRPr b="0" lang="en-US" sz="1100" spc="-1" strike="noStrike">
              <a:latin typeface="Arial"/>
            </a:endParaRPr>
          </a:p>
          <a:p>
            <a:pPr>
              <a:lnSpc>
                <a:spcPct val="100000"/>
              </a:lnSpc>
            </a:pPr>
            <a:endParaRPr b="0" lang="en-US" sz="1100" spc="-1" strike="noStrike">
              <a:latin typeface="Arial"/>
            </a:endParaRPr>
          </a:p>
        </p:txBody>
      </p:sp>
      <p:pic>
        <p:nvPicPr>
          <p:cNvPr id="190" name="" descr=""/>
          <p:cNvPicPr/>
          <p:nvPr/>
        </p:nvPicPr>
        <p:blipFill>
          <a:blip r:embed="rId1"/>
          <a:stretch/>
        </p:blipFill>
        <p:spPr>
          <a:xfrm>
            <a:off x="2560320" y="3886200"/>
            <a:ext cx="4571640" cy="3428640"/>
          </a:xfrm>
          <a:prstGeom prst="rect">
            <a:avLst/>
          </a:prstGeom>
          <a:ln>
            <a:noFill/>
          </a:ln>
        </p:spPr>
      </p:pic>
    </p:spTree>
  </p:cSld>
  <p:timing>
    <p:tnLst>
      <p:par>
        <p:cTn id="88" dur="indefinite" restart="never" nodeType="tmRoot">
          <p:childTnLst>
            <p:seq>
              <p:cTn id="89"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IMSI</a:t>
            </a:r>
            <a:endParaRPr b="0" lang="en-US" sz="3200" spc="-1" strike="noStrike">
              <a:latin typeface="Arial"/>
            </a:endParaRPr>
          </a:p>
        </p:txBody>
      </p:sp>
      <p:sp>
        <p:nvSpPr>
          <p:cNvPr id="192" name="CustomShape 2"/>
          <p:cNvSpPr/>
          <p:nvPr/>
        </p:nvSpPr>
        <p:spPr>
          <a:xfrm>
            <a:off x="360000" y="19800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IMSI Structure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123               99           123456790</a:t>
            </a:r>
            <a:endParaRPr b="0" lang="en-US" sz="1800" spc="-1" strike="noStrike">
              <a:latin typeface="Arial"/>
            </a:endParaRPr>
          </a:p>
          <a:p>
            <a:pPr>
              <a:lnSpc>
                <a:spcPct val="100000"/>
              </a:lnSpc>
            </a:pPr>
            <a:r>
              <a:rPr b="0" lang="en-US" sz="1800" spc="-1" strike="noStrike">
                <a:solidFill>
                  <a:srgbClr val="000000"/>
                </a:solidFill>
                <a:latin typeface="Arial"/>
                <a:ea typeface="DejaVu Sans"/>
              </a:rPr>
              <a:t>MCC           MNC              MSIN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MMC – Mobile Country Code</a:t>
            </a:r>
            <a:endParaRPr b="0" lang="en-US" sz="1800" spc="-1" strike="noStrike">
              <a:latin typeface="Arial"/>
            </a:endParaRPr>
          </a:p>
          <a:p>
            <a:pPr>
              <a:lnSpc>
                <a:spcPct val="100000"/>
              </a:lnSpc>
            </a:pPr>
            <a:r>
              <a:rPr b="0" lang="en-US" sz="1800" spc="-1" strike="noStrike">
                <a:solidFill>
                  <a:srgbClr val="000000"/>
                </a:solidFill>
                <a:latin typeface="Arial"/>
                <a:ea typeface="DejaVu Sans"/>
              </a:rPr>
              <a:t>MNC – Mobile Network Code</a:t>
            </a:r>
            <a:endParaRPr b="0" lang="en-US" sz="1800" spc="-1" strike="noStrike">
              <a:latin typeface="Arial"/>
            </a:endParaRPr>
          </a:p>
          <a:p>
            <a:pPr>
              <a:lnSpc>
                <a:spcPct val="100000"/>
              </a:lnSpc>
            </a:pPr>
            <a:r>
              <a:rPr b="0" lang="en-US" sz="1800" spc="-1" strike="noStrike">
                <a:solidFill>
                  <a:srgbClr val="000000"/>
                </a:solidFill>
                <a:latin typeface="Arial"/>
                <a:ea typeface="DejaVu Sans"/>
              </a:rPr>
              <a:t>MSIN – Mobile Subscriber Identification Number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ISMI and TSMI will be snet in the clear because they are needed before encryption can occur.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Once Authenticated Phone calls and text messages are likely encrypted with the A5/1 Algorithm. The A5/1 has known rainbow tables and is broken. There also exists A5/0, which provides no encryption, it is rarely legitimately used.</a:t>
            </a:r>
            <a:endParaRPr b="0" lang="en-US" sz="1800" spc="-1" strike="noStrike">
              <a:latin typeface="Arial"/>
            </a:endParaRPr>
          </a:p>
        </p:txBody>
      </p:sp>
    </p:spTree>
  </p:cSld>
  <p:timing>
    <p:tnLst>
      <p:par>
        <p:cTn id="90" dur="indefinite" restart="never" nodeType="tmRoot">
          <p:childTnLst>
            <p:seq>
              <p:cTn id="91"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GSM ISMI Catcher</a:t>
            </a:r>
            <a:endParaRPr b="0" lang="en-US" sz="3200" spc="-1" strike="noStrike">
              <a:latin typeface="Arial"/>
            </a:endParaRPr>
          </a:p>
        </p:txBody>
      </p:sp>
      <p:sp>
        <p:nvSpPr>
          <p:cNvPr id="194" name="CustomShape 2"/>
          <p:cNvSpPr/>
          <p:nvPr/>
        </p:nvSpPr>
        <p:spPr>
          <a:xfrm>
            <a:off x="360000" y="19800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Microsoft YaHei"/>
              </a:rPr>
              <a:t>You can create an ISMI Catcher using the GNU Radio GSM module (gr-gsm). ISMI-Catcher is a python script that allows your RTL-SDR to intercept communication between the ME and BTS.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Microsoft YaHei"/>
              </a:rPr>
              <a:t>COMMANDS:</a:t>
            </a:r>
            <a:endParaRPr b="0" lang="en-US" sz="1800" spc="-1" strike="noStrike">
              <a:latin typeface="Arial"/>
            </a:endParaRPr>
          </a:p>
          <a:p>
            <a:pPr>
              <a:lnSpc>
                <a:spcPct val="100000"/>
              </a:lnSpc>
            </a:pPr>
            <a:r>
              <a:rPr b="1" lang="en-US" sz="1600" spc="-1" strike="noStrike">
                <a:solidFill>
                  <a:srgbClr val="21409a"/>
                </a:solidFill>
                <a:latin typeface="Consolas"/>
                <a:ea typeface="Microsoft YaHei"/>
              </a:rPr>
              <a:t>pip install PyBOMBS</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apt install python-numpy python-scipy python-scapy</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prefix init usr/local -a default_prx</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gr-recipes git+https://github.com/gnuradio/gr-recipes.git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gr-etcetera git+https://github.com/gnuradio/gr-etcetera.git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install gr-gsm</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ldconfig</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git clone https://github.com/Oros42/IMSI-catcher.git</a:t>
            </a:r>
            <a:endParaRPr b="0" lang="en-US" sz="1600" spc="-1" strike="noStrike">
              <a:latin typeface="Arial"/>
            </a:endParaRPr>
          </a:p>
        </p:txBody>
      </p:sp>
    </p:spTree>
  </p:cSld>
  <p:timing>
    <p:tnLst>
      <p:par>
        <p:cTn id="92" dur="indefinite" restart="never" nodeType="tmRoot">
          <p:childTnLst>
            <p:seq>
              <p:cTn id="93"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GSM ISMI Catcher</a:t>
            </a:r>
            <a:endParaRPr b="0" lang="en-US" sz="3200" spc="-1" strike="noStrike">
              <a:latin typeface="Arial"/>
            </a:endParaRPr>
          </a:p>
        </p:txBody>
      </p:sp>
      <p:sp>
        <p:nvSpPr>
          <p:cNvPr id="196" name="CustomShape 2"/>
          <p:cNvSpPr/>
          <p:nvPr/>
        </p:nvSpPr>
        <p:spPr>
          <a:xfrm>
            <a:off x="360000" y="19800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Microsoft YaHei"/>
              </a:rPr>
              <a:t>You can create an ISMI Catcher using the GNU Radio GSM module (gr-gsm). ISMI-Catcher is a python script that allows your RTL-SDR to intercept communication between the ME and BTS.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Microsoft YaHei"/>
              </a:rPr>
              <a:t>COMMANDS:</a:t>
            </a:r>
            <a:endParaRPr b="0" lang="en-US" sz="1800" spc="-1" strike="noStrike">
              <a:latin typeface="Arial"/>
            </a:endParaRPr>
          </a:p>
          <a:p>
            <a:pPr>
              <a:lnSpc>
                <a:spcPct val="100000"/>
              </a:lnSpc>
            </a:pPr>
            <a:r>
              <a:rPr b="1" lang="en-US" sz="1600" spc="-1" strike="noStrike">
                <a:solidFill>
                  <a:srgbClr val="21409a"/>
                </a:solidFill>
                <a:latin typeface="Consolas"/>
                <a:ea typeface="Microsoft YaHei"/>
              </a:rPr>
              <a:t>pip install PyBOMBS</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apt install python-numpy python-scipy python-scapy</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prefix init usr/local -a default_prx</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gr-recipes git+https://github.com/gnuradio/gr-recipes.git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gr-etcetera git+https://github.com/gnuradio/gr-etcetera.git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install gr-gsm</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ldconfig</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git clone https://github.com/Oros42/IMSI-catcher.git</a:t>
            </a:r>
            <a:endParaRPr b="0" lang="en-US" sz="1600" spc="-1" strike="noStrike">
              <a:latin typeface="Arial"/>
            </a:endParaRPr>
          </a:p>
        </p:txBody>
      </p:sp>
    </p:spTree>
  </p:cSld>
  <p:timing>
    <p:tnLst>
      <p:par>
        <p:cTn id="94" dur="indefinite" restart="never" nodeType="tmRoot">
          <p:childTnLst>
            <p:seq>
              <p:cTn id="95"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GSM ISMI Catcher</a:t>
            </a:r>
            <a:endParaRPr b="0" lang="en-US" sz="3200" spc="-1" strike="noStrike">
              <a:latin typeface="Arial"/>
            </a:endParaRPr>
          </a:p>
        </p:txBody>
      </p:sp>
      <p:sp>
        <p:nvSpPr>
          <p:cNvPr id="198" name="CustomShape 2"/>
          <p:cNvSpPr/>
          <p:nvPr/>
        </p:nvSpPr>
        <p:spPr>
          <a:xfrm>
            <a:off x="360000" y="19800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Once Everything is set up, you need to tune to an uplink frequency used by GSM in you area. A spectrum analyzer, like GQRX, can be useful in finding these frequencies.  However, Gr-GSM does come with a basic one. By installing Kalibrate-RTL, we can easily find GSM base stations. In another terminal, we can run the follow command to help find GSM base stations: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21409a"/>
                </a:solidFill>
                <a:latin typeface="Consolas"/>
                <a:ea typeface="DejaVu Sans"/>
              </a:rPr>
              <a:t>apt-get install kalibrate-rtl</a:t>
            </a:r>
            <a:endParaRPr b="0" lang="en-US" sz="1800" spc="-1" strike="noStrike">
              <a:latin typeface="Arial"/>
            </a:endParaRPr>
          </a:p>
          <a:p>
            <a:pPr>
              <a:lnSpc>
                <a:spcPct val="100000"/>
              </a:lnSpc>
            </a:pPr>
            <a:r>
              <a:rPr b="1" lang="en-US" sz="1800" spc="-1" strike="noStrike">
                <a:solidFill>
                  <a:srgbClr val="21409a"/>
                </a:solidFill>
                <a:latin typeface="Consolas"/>
                <a:ea typeface="DejaVu Sans"/>
              </a:rPr>
              <a:t>kal -s GSM900 -g 40</a:t>
            </a:r>
            <a:endParaRPr b="0" lang="en-US" sz="1800" spc="-1" strike="noStrike">
              <a:latin typeface="Arial"/>
            </a:endParaRPr>
          </a:p>
        </p:txBody>
      </p:sp>
      <p:pic>
        <p:nvPicPr>
          <p:cNvPr id="199" name="" descr=""/>
          <p:cNvPicPr/>
          <p:nvPr/>
        </p:nvPicPr>
        <p:blipFill>
          <a:blip r:embed="rId1"/>
          <a:stretch/>
        </p:blipFill>
        <p:spPr>
          <a:xfrm>
            <a:off x="4572000" y="3396600"/>
            <a:ext cx="4205880" cy="3186720"/>
          </a:xfrm>
          <a:prstGeom prst="rect">
            <a:avLst/>
          </a:prstGeom>
          <a:ln>
            <a:noFill/>
          </a:ln>
        </p:spPr>
      </p:pic>
    </p:spTree>
  </p:cSld>
  <p:timing>
    <p:tnLst>
      <p:par>
        <p:cTn id="96" dur="indefinite" restart="never" nodeType="tmRoot">
          <p:childTnLst>
            <p:seq>
              <p:cTn id="97"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GSM IMSI Catcher</a:t>
            </a:r>
            <a:endParaRPr b="0" lang="en-US" sz="3200" spc="-1" strike="noStrike">
              <a:latin typeface="Arial"/>
            </a:endParaRPr>
          </a:p>
        </p:txBody>
      </p:sp>
      <p:sp>
        <p:nvSpPr>
          <p:cNvPr id="201" name="CustomShape 2"/>
          <p:cNvSpPr/>
          <p:nvPr/>
        </p:nvSpPr>
        <p:spPr>
          <a:xfrm>
            <a:off x="392040" y="17226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IMSI – Catcher leverages gnu-radio and the gr-gsm module. Start with tuning to a frequency fond with kalibrate-rtl MHz and adjust until data is decoded in the terminal</a:t>
            </a:r>
            <a:endParaRPr b="0" lang="en-US" sz="1800" spc="-1" strike="noStrike">
              <a:latin typeface="Arial"/>
            </a:endParaRPr>
          </a:p>
        </p:txBody>
      </p:sp>
      <p:pic>
        <p:nvPicPr>
          <p:cNvPr id="202" name="Picture 2" descr=""/>
          <p:cNvPicPr/>
          <p:nvPr/>
        </p:nvPicPr>
        <p:blipFill>
          <a:blip r:embed="rId1"/>
          <a:stretch/>
        </p:blipFill>
        <p:spPr>
          <a:xfrm>
            <a:off x="115920" y="2587680"/>
            <a:ext cx="9964080" cy="4971240"/>
          </a:xfrm>
          <a:prstGeom prst="rect">
            <a:avLst/>
          </a:prstGeom>
          <a:ln>
            <a:noFill/>
          </a:ln>
        </p:spPr>
      </p:pic>
    </p:spTree>
  </p:cSld>
  <p:timing>
    <p:tnLst>
      <p:par>
        <p:cTn id="98" dur="indefinite" restart="never" nodeType="tmRoot">
          <p:childTnLst>
            <p:seq>
              <p:cTn id="99"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IMSI</a:t>
            </a:r>
            <a:endParaRPr b="0" lang="en-US" sz="3200" spc="-1" strike="noStrike">
              <a:latin typeface="Arial"/>
            </a:endParaRPr>
          </a:p>
        </p:txBody>
      </p:sp>
      <p:sp>
        <p:nvSpPr>
          <p:cNvPr id="204" name="CustomShape 2"/>
          <p:cNvSpPr/>
          <p:nvPr/>
        </p:nvSpPr>
        <p:spPr>
          <a:xfrm>
            <a:off x="360000" y="19800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Open a new terminal and use sniff with the IMSI catcher.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You will be able to see various cell phone metadata.</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LAC = location area, set of base stations that are grouped together to optimize signaling.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CellID = Unique number used to identify each base transceiver station (BTS) or sector of a BTS within a location area code (LAC) if not within a GSM network.</a:t>
            </a:r>
            <a:endParaRPr b="0" lang="en-US" sz="1800" spc="-1" strike="noStrike">
              <a:latin typeface="Arial"/>
            </a:endParaRPr>
          </a:p>
        </p:txBody>
      </p:sp>
      <p:pic>
        <p:nvPicPr>
          <p:cNvPr id="205" name="Picture 2" descr=""/>
          <p:cNvPicPr/>
          <p:nvPr/>
        </p:nvPicPr>
        <p:blipFill>
          <a:blip r:embed="rId1"/>
          <a:stretch/>
        </p:blipFill>
        <p:spPr>
          <a:xfrm>
            <a:off x="165240" y="3017880"/>
            <a:ext cx="9914760" cy="2386080"/>
          </a:xfrm>
          <a:prstGeom prst="rect">
            <a:avLst/>
          </a:prstGeom>
          <a:ln>
            <a:noFill/>
          </a:ln>
        </p:spPr>
      </p:pic>
    </p:spTree>
  </p:cSld>
  <p:timing>
    <p:tnLst>
      <p:par>
        <p:cTn id="100" dur="indefinite" restart="never" nodeType="tmRoot">
          <p:childTnLst>
            <p:seq>
              <p:cTn id="101"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Getting Started with the RTL-SDR</a:t>
            </a:r>
            <a:endParaRPr b="0" lang="en-US" sz="3200" spc="-1" strike="noStrike">
              <a:latin typeface="Arial"/>
            </a:endParaRPr>
          </a:p>
        </p:txBody>
      </p:sp>
      <p:sp>
        <p:nvSpPr>
          <p:cNvPr id="91" name="CustomShape 2"/>
          <p:cNvSpPr/>
          <p:nvPr/>
        </p:nvSpPr>
        <p:spPr>
          <a:xfrm>
            <a:off x="360000" y="1980000"/>
            <a:ext cx="9178200" cy="4678200"/>
          </a:xfrm>
          <a:prstGeom prst="rect">
            <a:avLst/>
          </a:prstGeom>
          <a:noFill/>
          <a:ln>
            <a:noFill/>
          </a:ln>
        </p:spPr>
        <p:style>
          <a:lnRef idx="0"/>
          <a:fillRef idx="0"/>
          <a:effectRef idx="0"/>
          <a:fontRef idx="minor"/>
        </p:style>
      </p:sp>
      <p:sp>
        <p:nvSpPr>
          <p:cNvPr id="92" name="CustomShape 3"/>
          <p:cNvSpPr/>
          <p:nvPr/>
        </p:nvSpPr>
        <p:spPr>
          <a:xfrm>
            <a:off x="548640" y="1645920"/>
            <a:ext cx="9234000" cy="3276360"/>
          </a:xfrm>
          <a:prstGeom prst="rect">
            <a:avLst/>
          </a:prstGeom>
          <a:noFill/>
          <a:ln>
            <a:noFill/>
          </a:ln>
        </p:spPr>
        <p:style>
          <a:lnRef idx="0"/>
          <a:fillRef idx="0"/>
          <a:effectRef idx="0"/>
          <a:fontRef idx="minor"/>
        </p:style>
        <p:txBody>
          <a:bodyPr lIns="90000" rIns="90000" tIns="45000" bIns="45000"/>
          <a:p>
            <a:pPr marL="216000" indent="-215640">
              <a:lnSpc>
                <a:spcPct val="100000"/>
              </a:lnSpc>
              <a:buClr>
                <a:srgbClr val="000000"/>
              </a:buClr>
              <a:buFont typeface="Arial"/>
              <a:buChar char="•"/>
            </a:pPr>
            <a:r>
              <a:rPr b="0" lang="en-US" sz="1800" spc="-1" strike="noStrike">
                <a:solidFill>
                  <a:srgbClr val="000000"/>
                </a:solidFill>
                <a:latin typeface="Arial"/>
                <a:ea typeface="DejaVu Sans"/>
              </a:rPr>
              <a:t>Windows Users can use Zadig to replace the driver of their RTL-SDR</a:t>
            </a:r>
            <a:endParaRPr b="0" lang="en-US" sz="1800" spc="-1" strike="noStrike">
              <a:latin typeface="Arial"/>
            </a:endParaRPr>
          </a:p>
          <a:p>
            <a:pPr marL="216000" indent="-215640">
              <a:lnSpc>
                <a:spcPct val="100000"/>
              </a:lnSpc>
              <a:buClr>
                <a:srgbClr val="000000"/>
              </a:buClr>
              <a:buFont typeface="Arial"/>
              <a:buChar char="•"/>
            </a:pPr>
            <a:r>
              <a:rPr b="0" lang="en-US" sz="1800" spc="-1" strike="noStrike">
                <a:solidFill>
                  <a:srgbClr val="000000"/>
                </a:solidFill>
                <a:latin typeface="Arial"/>
                <a:ea typeface="DejaVu Sans"/>
              </a:rPr>
              <a:t>Linux/OS X users need the librtlsdr package, which is included in most package managers:</a:t>
            </a:r>
            <a:endParaRPr b="0" lang="en-US" sz="1800" spc="-1" strike="noStrike">
              <a:latin typeface="Arial"/>
            </a:endParaRPr>
          </a:p>
          <a:p>
            <a:pPr marL="216000" indent="-215640">
              <a:lnSpc>
                <a:spcPct val="100000"/>
              </a:lnSpc>
              <a:buClr>
                <a:srgbClr val="1f497d"/>
              </a:buClr>
              <a:buFont typeface="Arial"/>
              <a:buChar char="•"/>
            </a:pPr>
            <a:r>
              <a:rPr b="1" lang="en-US" sz="1800" spc="-1" strike="noStrike">
                <a:solidFill>
                  <a:srgbClr val="1f497d"/>
                </a:solidFill>
                <a:latin typeface="Arial"/>
                <a:ea typeface="DejaVu Sans"/>
              </a:rPr>
              <a:t>apt-get install librtlsdr0 librtlsdr-dev rtl-sdr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RTL-SDR package is also included in HomeBrew for OS X users:</a:t>
            </a:r>
            <a:endParaRPr b="0" lang="en-US" sz="1800" spc="-1" strike="noStrike">
              <a:latin typeface="Arial"/>
            </a:endParaRPr>
          </a:p>
          <a:p>
            <a:pPr>
              <a:lnSpc>
                <a:spcPct val="100000"/>
              </a:lnSpc>
            </a:pPr>
            <a:r>
              <a:rPr b="1" lang="en-US" sz="1800" spc="-1" strike="noStrike">
                <a:solidFill>
                  <a:srgbClr val="1f497d"/>
                </a:solidFill>
                <a:latin typeface="Arial"/>
                <a:ea typeface="DejaVu Sans"/>
              </a:rPr>
              <a:t>brew install rtl-sdr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RTL-SDR works natively with Windows 8.1+ (sometimes), though it is best to use the driver supplied by Zadig. Download the Zadig tool and install the WinUSB driver on Bulk-Interface 0/1.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93" name="Picture 4" descr=""/>
          <p:cNvPicPr/>
          <p:nvPr/>
        </p:nvPicPr>
        <p:blipFill>
          <a:blip r:embed="rId1"/>
          <a:stretch/>
        </p:blipFill>
        <p:spPr>
          <a:xfrm>
            <a:off x="1763640" y="4846680"/>
            <a:ext cx="5524560" cy="24667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Cell Phones - IMSI</a:t>
            </a:r>
            <a:endParaRPr b="0" lang="en-US" sz="3200" spc="-1" strike="noStrike">
              <a:latin typeface="Arial"/>
            </a:endParaRPr>
          </a:p>
        </p:txBody>
      </p:sp>
      <p:sp>
        <p:nvSpPr>
          <p:cNvPr id="207" name="CustomShape 2"/>
          <p:cNvSpPr/>
          <p:nvPr/>
        </p:nvSpPr>
        <p:spPr>
          <a:xfrm>
            <a:off x="360000" y="1980000"/>
            <a:ext cx="9178200" cy="467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GSM data can be viewed in WireShark</a:t>
            </a:r>
            <a:endParaRPr b="0" lang="en-US" sz="1800" spc="-1" strike="noStrike">
              <a:latin typeface="Arial"/>
            </a:endParaRPr>
          </a:p>
          <a:p>
            <a:pPr>
              <a:lnSpc>
                <a:spcPct val="100000"/>
              </a:lnSpc>
            </a:pPr>
            <a:endParaRPr b="0" lang="en-US" sz="1800" spc="-1" strike="noStrike">
              <a:latin typeface="Arial"/>
            </a:endParaRPr>
          </a:p>
        </p:txBody>
      </p:sp>
      <p:pic>
        <p:nvPicPr>
          <p:cNvPr id="208" name="Picture 2" descr=""/>
          <p:cNvPicPr/>
          <p:nvPr/>
        </p:nvPicPr>
        <p:blipFill>
          <a:blip r:embed="rId1"/>
          <a:stretch/>
        </p:blipFill>
        <p:spPr>
          <a:xfrm>
            <a:off x="239760" y="2408400"/>
            <a:ext cx="9840240" cy="4364280"/>
          </a:xfrm>
          <a:prstGeom prst="rect">
            <a:avLst/>
          </a:prstGeom>
          <a:ln>
            <a:noFill/>
          </a:ln>
        </p:spPr>
      </p:pic>
    </p:spTree>
  </p:cSld>
  <p:timing>
    <p:tnLst>
      <p:par>
        <p:cTn id="102" dur="indefinite" restart="never" nodeType="tmRoot">
          <p:childTnLst>
            <p:seq>
              <p:cTn id="103"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Closing</a:t>
            </a:r>
            <a:endParaRPr b="0" lang="en-US" sz="3200" spc="-1" strike="noStrike">
              <a:latin typeface="Arial"/>
            </a:endParaRPr>
          </a:p>
        </p:txBody>
      </p:sp>
      <p:sp>
        <p:nvSpPr>
          <p:cNvPr id="210" name="CustomShape 2"/>
          <p:cNvSpPr/>
          <p:nvPr/>
        </p:nvSpPr>
        <p:spPr>
          <a:xfrm>
            <a:off x="360000" y="1980000"/>
            <a:ext cx="9178200" cy="4678200"/>
          </a:xfrm>
          <a:prstGeom prst="rect">
            <a:avLst/>
          </a:prstGeom>
          <a:noFill/>
          <a:ln>
            <a:noFill/>
          </a:ln>
        </p:spPr>
        <p:style>
          <a:lnRef idx="0"/>
          <a:fillRef idx="0"/>
          <a:effectRef idx="0"/>
          <a:fontRef idx="minor"/>
        </p:style>
      </p:sp>
      <p:sp>
        <p:nvSpPr>
          <p:cNvPr id="211" name="CustomShape 3"/>
          <p:cNvSpPr/>
          <p:nvPr/>
        </p:nvSpPr>
        <p:spPr>
          <a:xfrm>
            <a:off x="392040" y="1722600"/>
            <a:ext cx="8686080" cy="4204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There’s more to Wireless then just Wi-Fi</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If performing a pent-test or vulnerability assessment, other radio maybe valuable: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Example: Pen testing a hospital</a:t>
            </a:r>
            <a:endParaRPr b="0" lang="en-US" sz="1800" spc="-1" strike="noStrike">
              <a:latin typeface="Arial"/>
            </a:endParaRPr>
          </a:p>
          <a:p>
            <a:pPr>
              <a:lnSpc>
                <a:spcPct val="100000"/>
              </a:lnSpc>
            </a:pPr>
            <a:r>
              <a:rPr b="0" lang="en-US" sz="1800" spc="-1" strike="noStrike">
                <a:solidFill>
                  <a:srgbClr val="000000"/>
                </a:solidFill>
                <a:latin typeface="Arial"/>
                <a:ea typeface="DejaVu Sans"/>
              </a:rPr>
              <a:t>Example: Exterior guards using unencrypted Radios</a:t>
            </a:r>
            <a:endParaRPr b="0" lang="en-US" sz="1800" spc="-1" strike="noStrike">
              <a:latin typeface="Arial"/>
            </a:endParaRPr>
          </a:p>
          <a:p>
            <a:pPr>
              <a:lnSpc>
                <a:spcPct val="100000"/>
              </a:lnSpc>
            </a:pPr>
            <a:r>
              <a:rPr b="0" lang="en-US" sz="1800" spc="-1" strike="noStrike">
                <a:solidFill>
                  <a:srgbClr val="000000"/>
                </a:solidFill>
                <a:latin typeface="Arial"/>
                <a:ea typeface="DejaVu Sans"/>
              </a:rPr>
              <a:t>Example: Anywhere with cordless phones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Helpful Resources:</a:t>
            </a:r>
            <a:endParaRPr b="0" lang="en-US" sz="1800" spc="-1" strike="noStrike">
              <a:latin typeface="Arial"/>
            </a:endParaRPr>
          </a:p>
          <a:p>
            <a:pPr>
              <a:lnSpc>
                <a:spcPct val="100000"/>
              </a:lnSpc>
            </a:pPr>
            <a:r>
              <a:rPr b="0" lang="en-US" sz="1800" spc="-1" strike="noStrike">
                <a:solidFill>
                  <a:srgbClr val="000000"/>
                </a:solidFill>
                <a:latin typeface="Arial"/>
                <a:ea typeface="DejaVu Sans"/>
              </a:rPr>
              <a:t>Rtl-sdr.com</a:t>
            </a:r>
            <a:endParaRPr b="0" lang="en-US" sz="1800" spc="-1" strike="noStrike">
              <a:latin typeface="Arial"/>
            </a:endParaRPr>
          </a:p>
          <a:p>
            <a:pPr>
              <a:lnSpc>
                <a:spcPct val="100000"/>
              </a:lnSpc>
            </a:pPr>
            <a:r>
              <a:rPr b="0" lang="en-US" sz="1800" spc="-1" strike="noStrike">
                <a:solidFill>
                  <a:srgbClr val="000000"/>
                </a:solidFill>
                <a:latin typeface="Arial"/>
                <a:ea typeface="DejaVu Sans"/>
              </a:rPr>
              <a:t>Radioreference.com</a:t>
            </a:r>
            <a:endParaRPr b="0" lang="en-US" sz="1800" spc="-1" strike="noStrike">
              <a:latin typeface="Arial"/>
            </a:endParaRPr>
          </a:p>
          <a:p>
            <a:pPr>
              <a:lnSpc>
                <a:spcPct val="100000"/>
              </a:lnSpc>
            </a:pPr>
            <a:r>
              <a:rPr b="0" lang="en-US" sz="1800" spc="-1" strike="noStrike" u="sng">
                <a:solidFill>
                  <a:srgbClr val="0000ff"/>
                </a:solidFill>
                <a:uFillTx/>
                <a:latin typeface="Arial"/>
                <a:ea typeface="DejaVu Sans"/>
                <a:hlinkClick r:id="rId1"/>
              </a:rPr>
              <a:t>https://</a:t>
            </a:r>
            <a:r>
              <a:rPr b="0" lang="en-US" sz="1800" spc="-1" strike="noStrike" u="sng">
                <a:solidFill>
                  <a:srgbClr val="0000ff"/>
                </a:solidFill>
                <a:uFillTx/>
                <a:latin typeface="Arial"/>
                <a:ea typeface="DejaVu Sans"/>
                <a:hlinkClick r:id="rId2"/>
              </a:rPr>
              <a:t>www.sigidwiki.com/</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The Hobbyist’s Guide to the RTL-SDR</a:t>
            </a:r>
            <a:endParaRPr b="0" lang="en-US" sz="1800" spc="-1" strike="noStrike">
              <a:latin typeface="Arial"/>
            </a:endParaRPr>
          </a:p>
          <a:p>
            <a:pPr>
              <a:lnSpc>
                <a:spcPct val="100000"/>
              </a:lnSpc>
            </a:pPr>
            <a:r>
              <a:rPr b="0" lang="en-US" sz="1800" spc="-1" strike="noStrike">
                <a:solidFill>
                  <a:srgbClr val="000000"/>
                </a:solidFill>
                <a:latin typeface="Arial"/>
                <a:ea typeface="DejaVu Sans"/>
              </a:rPr>
              <a:t>Buy an RTL-SDR at </a:t>
            </a:r>
            <a:r>
              <a:rPr b="0" lang="en-US" sz="1800" spc="-1" strike="noStrike" u="sng">
                <a:solidFill>
                  <a:srgbClr val="0000ff"/>
                </a:solidFill>
                <a:uFillTx/>
                <a:latin typeface="Arial"/>
                <a:ea typeface="DejaVu Sans"/>
                <a:hlinkClick r:id="rId3"/>
              </a:rPr>
              <a:t>https://hackerwarehouse.com/product/rtlsdr/</a:t>
            </a:r>
            <a:endParaRPr b="0" lang="en-US" sz="1800" spc="-1" strike="noStrike">
              <a:latin typeface="Arial"/>
            </a:endParaRPr>
          </a:p>
          <a:p>
            <a:pPr>
              <a:lnSpc>
                <a:spcPct val="100000"/>
              </a:lnSpc>
            </a:pPr>
            <a:endParaRPr b="0" lang="en-US" sz="1800" spc="-1" strike="noStrike">
              <a:latin typeface="Arial"/>
            </a:endParaRPr>
          </a:p>
        </p:txBody>
      </p:sp>
    </p:spTree>
  </p:cSld>
  <p:timing>
    <p:tnLst>
      <p:par>
        <p:cTn id="104" dur="indefinite" restart="never" nodeType="tmRoot">
          <p:childTnLst>
            <p:seq>
              <p:cTn id="105"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Viewing the Spectrum</a:t>
            </a:r>
            <a:endParaRPr b="0" lang="en-US" sz="3200" spc="-1" strike="noStrike">
              <a:latin typeface="Arial"/>
            </a:endParaRPr>
          </a:p>
        </p:txBody>
      </p:sp>
      <p:sp>
        <p:nvSpPr>
          <p:cNvPr id="95" name="CustomShape 2"/>
          <p:cNvSpPr/>
          <p:nvPr/>
        </p:nvSpPr>
        <p:spPr>
          <a:xfrm>
            <a:off x="360000" y="1980000"/>
            <a:ext cx="9178200" cy="4678200"/>
          </a:xfrm>
          <a:prstGeom prst="rect">
            <a:avLst/>
          </a:prstGeom>
          <a:noFill/>
          <a:ln>
            <a:noFill/>
          </a:ln>
        </p:spPr>
        <p:style>
          <a:lnRef idx="0"/>
          <a:fillRef idx="0"/>
          <a:effectRef idx="0"/>
          <a:fontRef idx="minor"/>
        </p:style>
        <p:txBody>
          <a:bodyPr lIns="0" rIns="0" tIns="0" bIns="0">
            <a:normAutofit/>
          </a:bodyPr>
          <a:p>
            <a:pPr>
              <a:lnSpc>
                <a:spcPct val="100000"/>
              </a:lnSpc>
              <a:spcAft>
                <a:spcPts val="1142"/>
              </a:spcAft>
            </a:pPr>
            <a:r>
              <a:rPr b="0" lang="en-US" sz="1800" spc="-1" strike="noStrike">
                <a:solidFill>
                  <a:srgbClr val="1c1c1c"/>
                </a:solidFill>
                <a:latin typeface="Arial"/>
                <a:ea typeface="DejaVu Sans"/>
              </a:rPr>
              <a:t>While you can use the command line to tune to frequencies, but  it is far better to use a spectrum analyzer for ease of use and visual aid.</a:t>
            </a:r>
            <a:endParaRPr b="0" lang="en-US" sz="1800" spc="-1" strike="noStrike">
              <a:latin typeface="Arial"/>
            </a:endParaRPr>
          </a:p>
          <a:p>
            <a:pPr>
              <a:lnSpc>
                <a:spcPct val="100000"/>
              </a:lnSpc>
              <a:spcAft>
                <a:spcPts val="1142"/>
              </a:spcAft>
            </a:pPr>
            <a:r>
              <a:rPr b="0" lang="en-US" sz="1800" spc="-1" strike="noStrike">
                <a:solidFill>
                  <a:srgbClr val="1c1c1c"/>
                </a:solidFill>
                <a:latin typeface="Arial"/>
                <a:ea typeface="DejaVu Sans"/>
              </a:rPr>
              <a:t>For Windows, I recommend SDRSharp (SDR#). Downloading the SDRSharp zip file includes the Zadig utility to replace your driver.</a:t>
            </a:r>
            <a:endParaRPr b="0" lang="en-US" sz="1800" spc="-1" strike="noStrike">
              <a:latin typeface="Arial"/>
            </a:endParaRPr>
          </a:p>
          <a:p>
            <a:pPr>
              <a:lnSpc>
                <a:spcPct val="100000"/>
              </a:lnSpc>
              <a:spcAft>
                <a:spcPts val="1142"/>
              </a:spcAft>
            </a:pPr>
            <a:r>
              <a:rPr b="0" lang="en-US" sz="1800" spc="-1" strike="noStrike" u="sng">
                <a:solidFill>
                  <a:srgbClr val="0000ff"/>
                </a:solidFill>
                <a:uFillTx/>
                <a:latin typeface="Arial"/>
                <a:ea typeface="DejaVu Sans"/>
                <a:hlinkClick r:id="rId1"/>
              </a:rPr>
              <a:t>https://airspy.com/download</a:t>
            </a:r>
            <a:r>
              <a:rPr b="0" lang="en-US" sz="1800" spc="-1" strike="noStrike" u="sng">
                <a:solidFill>
                  <a:srgbClr val="0000ff"/>
                </a:solidFill>
                <a:uFillTx/>
                <a:latin typeface="Arial"/>
                <a:ea typeface="DejaVu Sans"/>
                <a:hlinkClick r:id="rId2"/>
              </a:rPr>
              <a:t>/</a:t>
            </a:r>
            <a:r>
              <a:rPr b="0" lang="en-US" sz="1800" spc="-1" strike="noStrike">
                <a:solidFill>
                  <a:srgbClr val="1c1c1c"/>
                </a:solidFill>
                <a:latin typeface="Arial"/>
                <a:ea typeface="DejaVu Sans"/>
              </a:rPr>
              <a:t> </a:t>
            </a:r>
            <a:endParaRPr b="0" lang="en-US" sz="1800" spc="-1" strike="noStrike">
              <a:latin typeface="Arial"/>
            </a:endParaRPr>
          </a:p>
          <a:p>
            <a:pPr>
              <a:lnSpc>
                <a:spcPct val="100000"/>
              </a:lnSpc>
              <a:spcAft>
                <a:spcPts val="1142"/>
              </a:spcAft>
            </a:pPr>
            <a:r>
              <a:rPr b="0" lang="en-US" sz="1800" spc="-1" strike="noStrike">
                <a:solidFill>
                  <a:srgbClr val="1c1c1c"/>
                </a:solidFill>
                <a:latin typeface="Arial"/>
                <a:ea typeface="DejaVu Sans"/>
              </a:rPr>
              <a:t>For Linux and OS X, I recommend GQRX. You can get this from some package managers, or directly from: </a:t>
            </a:r>
            <a:r>
              <a:rPr b="0" lang="en-US" sz="1800" spc="-1" strike="noStrike" u="sng">
                <a:solidFill>
                  <a:srgbClr val="0000ff"/>
                </a:solidFill>
                <a:uFillTx/>
                <a:latin typeface="Arial"/>
                <a:ea typeface="DejaVu Sans"/>
                <a:hlinkClick r:id="rId3"/>
              </a:rPr>
              <a:t>http://gqrx.dk</a:t>
            </a:r>
            <a:r>
              <a:rPr b="0" lang="en-US" sz="1800" spc="-1" strike="noStrike" u="sng">
                <a:solidFill>
                  <a:srgbClr val="0000ff"/>
                </a:solidFill>
                <a:uFillTx/>
                <a:latin typeface="Arial"/>
                <a:ea typeface="DejaVu Sans"/>
                <a:hlinkClick r:id="rId4"/>
              </a:rPr>
              <a:t>/</a:t>
            </a:r>
            <a:r>
              <a:rPr b="0" lang="en-US" sz="1800" spc="-1" strike="noStrike">
                <a:solidFill>
                  <a:srgbClr val="1c1c1c"/>
                </a:solidFill>
                <a:latin typeface="Arial"/>
                <a:ea typeface="DejaVu Sans"/>
              </a:rPr>
              <a:t> </a:t>
            </a:r>
            <a:endParaRPr b="0" lang="en-US" sz="1800" spc="-1" strike="noStrike">
              <a:latin typeface="Arial"/>
            </a:endParaRPr>
          </a:p>
          <a:p>
            <a:pPr>
              <a:lnSpc>
                <a:spcPct val="100000"/>
              </a:lnSpc>
              <a:spcAft>
                <a:spcPts val="1142"/>
              </a:spcAft>
            </a:pPr>
            <a:endParaRPr b="0" lang="en-US" sz="1800" spc="-1" strike="noStrike">
              <a:latin typeface="Arial"/>
            </a:endParaRPr>
          </a:p>
          <a:p>
            <a:pPr>
              <a:lnSpc>
                <a:spcPct val="100000"/>
              </a:lnSpc>
              <a:spcAft>
                <a:spcPts val="1142"/>
              </a:spcAft>
            </a:pPr>
            <a:r>
              <a:rPr b="0" lang="en-US" sz="1800" spc="-1" strike="noStrike">
                <a:solidFill>
                  <a:srgbClr val="1c1c1c"/>
                </a:solidFill>
                <a:latin typeface="Arial"/>
                <a:ea typeface="DejaVu Sans"/>
              </a:rPr>
              <a:t>While they are two different tools they basically do the same thing.</a:t>
            </a:r>
            <a:endParaRPr b="0" lang="en-US" sz="1800" spc="-1" strike="noStrike">
              <a:latin typeface="Arial"/>
            </a:endParaRPr>
          </a:p>
          <a:p>
            <a:pPr>
              <a:lnSpc>
                <a:spcPct val="100000"/>
              </a:lnSpc>
              <a:spcAft>
                <a:spcPts val="1142"/>
              </a:spcAft>
            </a:pP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Spectrum Demo</a:t>
            </a:r>
            <a:endParaRPr b="0" lang="en-US" sz="3200" spc="-1" strike="noStrike">
              <a:latin typeface="Arial"/>
            </a:endParaRPr>
          </a:p>
        </p:txBody>
      </p:sp>
      <p:sp>
        <p:nvSpPr>
          <p:cNvPr id="97" name="CustomShape 2"/>
          <p:cNvSpPr/>
          <p:nvPr/>
        </p:nvSpPr>
        <p:spPr>
          <a:xfrm>
            <a:off x="360000" y="1980000"/>
            <a:ext cx="9178200" cy="4678200"/>
          </a:xfrm>
          <a:prstGeom prst="rect">
            <a:avLst/>
          </a:prstGeom>
          <a:noFill/>
          <a:ln>
            <a:noFill/>
          </a:ln>
        </p:spPr>
        <p:style>
          <a:lnRef idx="0"/>
          <a:fillRef idx="0"/>
          <a:effectRef idx="0"/>
          <a:fontRef idx="minor"/>
        </p:style>
        <p:txBody>
          <a:bodyPr lIns="0" rIns="0" tIns="0" bIns="0">
            <a:normAutofit/>
          </a:bodyPr>
          <a:p>
            <a:pPr>
              <a:lnSpc>
                <a:spcPct val="100000"/>
              </a:lnSpc>
              <a:spcAft>
                <a:spcPts val="1142"/>
              </a:spcAft>
            </a:pPr>
            <a:r>
              <a:rPr b="0" lang="en-US" sz="1800" spc="-1" strike="noStrike">
                <a:solidFill>
                  <a:srgbClr val="1c1c1c"/>
                </a:solidFill>
                <a:latin typeface="Arial"/>
                <a:ea typeface="DejaVu Sans"/>
              </a:rPr>
              <a:t>We’ll be using SDR# to tune to FM radio and NOAA weather 162.400 .</a:t>
            </a:r>
            <a:endParaRPr b="0" lang="en-US" sz="1800" spc="-1" strike="noStrike">
              <a:latin typeface="Arial"/>
            </a:endParaRPr>
          </a:p>
          <a:p>
            <a:pPr>
              <a:lnSpc>
                <a:spcPct val="100000"/>
              </a:lnSpc>
              <a:spcAft>
                <a:spcPts val="1142"/>
              </a:spcAft>
            </a:pP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Spectrum Scanner</a:t>
            </a:r>
            <a:endParaRPr b="0" lang="en-US" sz="3200" spc="-1" strike="noStrike">
              <a:latin typeface="Arial"/>
            </a:endParaRPr>
          </a:p>
        </p:txBody>
      </p:sp>
      <p:sp>
        <p:nvSpPr>
          <p:cNvPr id="99" name="CustomShape 2"/>
          <p:cNvSpPr/>
          <p:nvPr/>
        </p:nvSpPr>
        <p:spPr>
          <a:xfrm>
            <a:off x="360000" y="1980000"/>
            <a:ext cx="9178200" cy="4678200"/>
          </a:xfrm>
          <a:prstGeom prst="rect">
            <a:avLst/>
          </a:prstGeom>
          <a:noFill/>
          <a:ln>
            <a:noFill/>
          </a:ln>
        </p:spPr>
        <p:style>
          <a:lnRef idx="0"/>
          <a:fillRef idx="0"/>
          <a:effectRef idx="0"/>
          <a:fontRef idx="minor"/>
        </p:style>
        <p:txBody>
          <a:bodyPr lIns="0" rIns="0" tIns="0" bIns="0">
            <a:normAutofit/>
          </a:bodyPr>
          <a:p>
            <a:pPr>
              <a:lnSpc>
                <a:spcPct val="100000"/>
              </a:lnSpc>
              <a:spcAft>
                <a:spcPts val="1142"/>
              </a:spcAft>
            </a:pPr>
            <a:r>
              <a:rPr b="0" lang="en-US" sz="1800" spc="-1" strike="noStrike">
                <a:solidFill>
                  <a:srgbClr val="1c1c1c"/>
                </a:solidFill>
                <a:latin typeface="Arial"/>
                <a:ea typeface="DejaVu Sans"/>
              </a:rPr>
              <a:t>Spectrum Analyzer like SDR# and GQRX can only view so much of the frequency at once. Other tools exist that allow us to quickly scan the frequency range to find something interesting.</a:t>
            </a:r>
            <a:endParaRPr b="0" lang="en-US" sz="1800" spc="-1" strike="noStrike">
              <a:latin typeface="Arial"/>
            </a:endParaRPr>
          </a:p>
          <a:p>
            <a:pPr>
              <a:lnSpc>
                <a:spcPct val="100000"/>
              </a:lnSpc>
              <a:spcAft>
                <a:spcPts val="1142"/>
              </a:spcAft>
            </a:pPr>
            <a:r>
              <a:rPr b="0" lang="en-US" sz="1800" spc="-1" strike="noStrike">
                <a:solidFill>
                  <a:srgbClr val="1c1c1c"/>
                </a:solidFill>
                <a:latin typeface="Arial"/>
                <a:ea typeface="DejaVu Sans"/>
              </a:rPr>
              <a:t>RTLSDR-Scanner is a convenient and well written tool that allows you to do so.</a:t>
            </a:r>
            <a:endParaRPr b="0" lang="en-US" sz="1800" spc="-1" strike="noStrike">
              <a:latin typeface="Arial"/>
            </a:endParaRPr>
          </a:p>
          <a:p>
            <a:pPr>
              <a:lnSpc>
                <a:spcPct val="100000"/>
              </a:lnSpc>
              <a:spcAft>
                <a:spcPts val="1142"/>
              </a:spcAft>
            </a:pPr>
            <a:endParaRPr b="0" lang="en-US" sz="1800" spc="-1" strike="noStrike">
              <a:latin typeface="Arial"/>
            </a:endParaRPr>
          </a:p>
          <a:p>
            <a:pPr marL="216000" indent="-215640">
              <a:lnSpc>
                <a:spcPct val="100000"/>
              </a:lnSpc>
              <a:spcAft>
                <a:spcPts val="1142"/>
              </a:spcAft>
              <a:buClr>
                <a:srgbClr val="1c1c1c"/>
              </a:buClr>
              <a:buFont typeface="Arial"/>
              <a:buChar char="•"/>
            </a:pPr>
            <a:r>
              <a:rPr b="0" lang="en-US" sz="1800" spc="-1" strike="noStrike">
                <a:solidFill>
                  <a:srgbClr val="1c1c1c"/>
                </a:solidFill>
                <a:latin typeface="Arial"/>
                <a:ea typeface="DejaVu Sans"/>
              </a:rPr>
              <a:t>Available at </a:t>
            </a:r>
            <a:r>
              <a:rPr b="0" lang="en-US" sz="1800" spc="-1" strike="noStrike" u="sng">
                <a:solidFill>
                  <a:srgbClr val="0000ff"/>
                </a:solidFill>
                <a:uFillTx/>
                <a:latin typeface="Arial"/>
                <a:ea typeface="DejaVu Sans"/>
                <a:hlinkClick r:id="rId1"/>
              </a:rPr>
              <a:t>https://github.com/EarToEarOak/RTLSDR-Scanner</a:t>
            </a:r>
            <a:r>
              <a:rPr b="0" lang="en-US" sz="1800" spc="-1" strike="noStrike">
                <a:solidFill>
                  <a:srgbClr val="000000"/>
                </a:solidFill>
                <a:latin typeface="Arial"/>
                <a:ea typeface="DejaVu Sans"/>
              </a:rPr>
              <a:t> </a:t>
            </a:r>
            <a:endParaRPr b="0" lang="en-US" sz="1800" spc="-1" strike="noStrike">
              <a:latin typeface="Arial"/>
            </a:endParaRPr>
          </a:p>
          <a:p>
            <a:pPr marL="216000" indent="-215640">
              <a:lnSpc>
                <a:spcPct val="100000"/>
              </a:lnSpc>
              <a:spcAft>
                <a:spcPts val="1142"/>
              </a:spcAft>
              <a:buClr>
                <a:srgbClr val="1c1c1c"/>
              </a:buClr>
              <a:buFont typeface="Arial"/>
              <a:buChar char="•"/>
            </a:pPr>
            <a:r>
              <a:rPr b="0" lang="en-US" sz="1800" spc="-1" strike="noStrike">
                <a:solidFill>
                  <a:srgbClr val="1c1c1c"/>
                </a:solidFill>
                <a:latin typeface="Arial"/>
                <a:ea typeface="DejaVu Sans"/>
              </a:rPr>
              <a:t>Written in Python, so cross-platform</a:t>
            </a:r>
            <a:endParaRPr b="0" lang="en-US" sz="1800" spc="-1" strike="noStrike">
              <a:latin typeface="Arial"/>
            </a:endParaRPr>
          </a:p>
          <a:p>
            <a:pPr marL="216000" indent="-215640">
              <a:lnSpc>
                <a:spcPct val="100000"/>
              </a:lnSpc>
              <a:spcAft>
                <a:spcPts val="1142"/>
              </a:spcAft>
              <a:buClr>
                <a:srgbClr val="1c1c1c"/>
              </a:buClr>
              <a:buFont typeface="Arial"/>
              <a:buChar char="•"/>
            </a:pPr>
            <a:r>
              <a:rPr b="0" lang="en-US" sz="1800" spc="-1" strike="noStrike">
                <a:solidFill>
                  <a:srgbClr val="1c1c1c"/>
                </a:solidFill>
                <a:latin typeface="Arial"/>
                <a:ea typeface="DejaVu Sans"/>
              </a:rPr>
              <a:t>Can also be downloading use pip</a:t>
            </a:r>
            <a:endParaRPr b="0" lang="en-US" sz="1800" spc="-1" strike="noStrike">
              <a:latin typeface="Arial"/>
            </a:endParaRPr>
          </a:p>
          <a:p>
            <a:pPr>
              <a:lnSpc>
                <a:spcPct val="100000"/>
              </a:lnSpc>
              <a:spcAft>
                <a:spcPts val="1142"/>
              </a:spcAft>
            </a:pP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RTLSDR-Scanner</a:t>
            </a:r>
            <a:endParaRPr b="0" lang="en-US" sz="3200" spc="-1" strike="noStrike">
              <a:latin typeface="Arial"/>
            </a:endParaRPr>
          </a:p>
        </p:txBody>
      </p:sp>
      <p:pic>
        <p:nvPicPr>
          <p:cNvPr id="101" name="Picture 4" descr=""/>
          <p:cNvPicPr/>
          <p:nvPr/>
        </p:nvPicPr>
        <p:blipFill>
          <a:blip r:embed="rId1"/>
          <a:stretch/>
        </p:blipFill>
        <p:spPr>
          <a:xfrm>
            <a:off x="0" y="1236240"/>
            <a:ext cx="10080000" cy="632268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360000" y="360000"/>
            <a:ext cx="9358200" cy="898200"/>
          </a:xfrm>
          <a:prstGeom prst="rect">
            <a:avLst/>
          </a:prstGeom>
          <a:noFill/>
          <a:ln>
            <a:noFill/>
          </a:ln>
        </p:spPr>
        <p:style>
          <a:lnRef idx="0"/>
          <a:fillRef idx="0"/>
          <a:effectRef idx="0"/>
          <a:fontRef idx="minor"/>
        </p:style>
        <p:txBody>
          <a:bodyPr lIns="0" rIns="0" tIns="0" bIns="0" anchor="b"/>
          <a:p>
            <a:pPr>
              <a:lnSpc>
                <a:spcPct val="100000"/>
              </a:lnSpc>
            </a:pPr>
            <a:r>
              <a:rPr b="1" lang="en-US" sz="3200" spc="-1" strike="noStrike">
                <a:solidFill>
                  <a:srgbClr val="ffffff"/>
                </a:solidFill>
                <a:latin typeface="Source Sans Pro Black"/>
                <a:ea typeface="DejaVu Sans"/>
              </a:rPr>
              <a:t>RTLSDR-Scanner</a:t>
            </a:r>
            <a:endParaRPr b="0" lang="en-US" sz="3200" spc="-1" strike="noStrike">
              <a:latin typeface="Arial"/>
            </a:endParaRPr>
          </a:p>
        </p:txBody>
      </p:sp>
      <p:pic>
        <p:nvPicPr>
          <p:cNvPr id="103" name="Picture 3" descr=""/>
          <p:cNvPicPr/>
          <p:nvPr/>
        </p:nvPicPr>
        <p:blipFill>
          <a:blip r:embed="rId1"/>
          <a:stretch/>
        </p:blipFill>
        <p:spPr>
          <a:xfrm>
            <a:off x="239760" y="1722600"/>
            <a:ext cx="8706960" cy="54460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2549</TotalTime>
  <Application>LibreOffice/6.0.4.2$Windows_X86_64 LibreOffice_project/9b0d9b32d5dcda91d2f1a96dc04c645c450872bf</Application>
  <Words>1516</Words>
  <Paragraphs>207</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2019-03-15T17:57:07Z</dcterms:created>
  <dc:creator/>
  <dc:description/>
  <dc:language>en-US</dc:language>
  <cp:lastModifiedBy/>
  <dcterms:modified xsi:type="dcterms:W3CDTF">2020-02-29T15:10:37Z</dcterms:modified>
  <cp:revision>29</cp:revision>
  <dc:subject/>
  <dc:title>Alizarin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3</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32</vt:i4>
  </property>
</Properties>
</file>